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8" r:id="rId1"/>
  </p:sldMasterIdLst>
  <p:sldIdLst>
    <p:sldId id="256" r:id="rId2"/>
    <p:sldId id="302" r:id="rId3"/>
    <p:sldId id="320" r:id="rId4"/>
    <p:sldId id="321" r:id="rId5"/>
    <p:sldId id="322" r:id="rId6"/>
    <p:sldId id="324" r:id="rId7"/>
    <p:sldId id="323" r:id="rId8"/>
    <p:sldId id="325" r:id="rId9"/>
    <p:sldId id="262" r:id="rId10"/>
    <p:sldId id="263" r:id="rId11"/>
    <p:sldId id="327" r:id="rId12"/>
    <p:sldId id="326" r:id="rId13"/>
    <p:sldId id="328" r:id="rId14"/>
    <p:sldId id="329" r:id="rId15"/>
    <p:sldId id="330" r:id="rId16"/>
    <p:sldId id="331" r:id="rId17"/>
    <p:sldId id="333" r:id="rId18"/>
    <p:sldId id="334" r:id="rId19"/>
    <p:sldId id="332" r:id="rId20"/>
    <p:sldId id="349" r:id="rId21"/>
    <p:sldId id="339" r:id="rId22"/>
    <p:sldId id="336" r:id="rId23"/>
    <p:sldId id="337" r:id="rId24"/>
    <p:sldId id="335" r:id="rId25"/>
    <p:sldId id="342" r:id="rId26"/>
    <p:sldId id="344" r:id="rId27"/>
    <p:sldId id="345" r:id="rId28"/>
    <p:sldId id="348" r:id="rId29"/>
    <p:sldId id="346" r:id="rId30"/>
    <p:sldId id="347" r:id="rId31"/>
    <p:sldId id="340" r:id="rId32"/>
    <p:sldId id="341" r:id="rId33"/>
    <p:sldId id="351" r:id="rId34"/>
    <p:sldId id="352" r:id="rId35"/>
    <p:sldId id="350" r:id="rId3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rk Adkins" initials="MA" lastIdx="1" clrIdx="0">
    <p:extLst>
      <p:ext uri="{19B8F6BF-5375-455C-9EA6-DF929625EA0E}">
        <p15:presenceInfo xmlns:p15="http://schemas.microsoft.com/office/powerpoint/2012/main" userId="a027bffc356b7a0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9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90B9-7C2D-4E91-8540-97D52A8FB34B}" type="datetimeFigureOut">
              <a:rPr lang="en-CA" smtClean="0"/>
              <a:t>2019-05-23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DC429-7723-463A-BE07-F2E9E4E9AD1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5994605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90B9-7C2D-4E91-8540-97D52A8FB34B}" type="datetimeFigureOut">
              <a:rPr lang="en-CA" smtClean="0"/>
              <a:t>2019-05-23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DC429-7723-463A-BE07-F2E9E4E9AD1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21230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90B9-7C2D-4E91-8540-97D52A8FB34B}" type="datetimeFigureOut">
              <a:rPr lang="en-CA" smtClean="0"/>
              <a:t>2019-05-23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DC429-7723-463A-BE07-F2E9E4E9AD1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86193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90B9-7C2D-4E91-8540-97D52A8FB34B}" type="datetimeFigureOut">
              <a:rPr lang="en-CA" smtClean="0"/>
              <a:t>2019-05-23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DC429-7723-463A-BE07-F2E9E4E9AD1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399668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90B9-7C2D-4E91-8540-97D52A8FB34B}" type="datetimeFigureOut">
              <a:rPr lang="en-CA" smtClean="0"/>
              <a:t>2019-05-23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DC429-7723-463A-BE07-F2E9E4E9AD1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629291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90B9-7C2D-4E91-8540-97D52A8FB34B}" type="datetimeFigureOut">
              <a:rPr lang="en-CA" smtClean="0"/>
              <a:t>2019-05-23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DC429-7723-463A-BE07-F2E9E4E9AD1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596544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90B9-7C2D-4E91-8540-97D52A8FB34B}" type="datetimeFigureOut">
              <a:rPr lang="en-CA" smtClean="0"/>
              <a:t>2019-05-23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DC429-7723-463A-BE07-F2E9E4E9AD1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982966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90B9-7C2D-4E91-8540-97D52A8FB34B}" type="datetimeFigureOut">
              <a:rPr lang="en-CA" smtClean="0"/>
              <a:t>2019-05-23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DC429-7723-463A-BE07-F2E9E4E9AD1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1446784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90B9-7C2D-4E91-8540-97D52A8FB34B}" type="datetimeFigureOut">
              <a:rPr lang="en-CA" smtClean="0"/>
              <a:t>2019-05-23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DC429-7723-463A-BE07-F2E9E4E9AD1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2804707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90B9-7C2D-4E91-8540-97D52A8FB34B}" type="datetimeFigureOut">
              <a:rPr lang="en-CA" smtClean="0"/>
              <a:t>2019-05-23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DC429-7723-463A-BE07-F2E9E4E9AD1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40853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90B9-7C2D-4E91-8540-97D52A8FB34B}" type="datetimeFigureOut">
              <a:rPr lang="en-CA" smtClean="0"/>
              <a:t>2019-05-23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DC429-7723-463A-BE07-F2E9E4E9AD1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499901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90B9-7C2D-4E91-8540-97D52A8FB34B}" type="datetimeFigureOut">
              <a:rPr lang="en-CA" smtClean="0"/>
              <a:t>2019-05-23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DC429-7723-463A-BE07-F2E9E4E9AD1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57261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90B9-7C2D-4E91-8540-97D52A8FB34B}" type="datetimeFigureOut">
              <a:rPr lang="en-CA" smtClean="0"/>
              <a:t>2019-05-23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DC429-7723-463A-BE07-F2E9E4E9AD1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067302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90B9-7C2D-4E91-8540-97D52A8FB34B}" type="datetimeFigureOut">
              <a:rPr lang="en-CA" smtClean="0"/>
              <a:t>2019-05-23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DC429-7723-463A-BE07-F2E9E4E9AD1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60885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90B9-7C2D-4E91-8540-97D52A8FB34B}" type="datetimeFigureOut">
              <a:rPr lang="en-CA" smtClean="0"/>
              <a:t>2019-05-23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DC429-7723-463A-BE07-F2E9E4E9AD1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022547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90B9-7C2D-4E91-8540-97D52A8FB34B}" type="datetimeFigureOut">
              <a:rPr lang="en-CA" smtClean="0"/>
              <a:t>2019-05-23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DC429-7723-463A-BE07-F2E9E4E9AD1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511800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1ADE90B9-7C2D-4E91-8540-97D52A8FB34B}" type="datetimeFigureOut">
              <a:rPr lang="en-CA" smtClean="0"/>
              <a:t>2019-05-23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7B3DC429-7723-463A-BE07-F2E9E4E9AD1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078088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extLst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1ADE90B9-7C2D-4E91-8540-97D52A8FB34B}" type="datetimeFigureOut">
              <a:rPr lang="en-CA" smtClean="0"/>
              <a:t>2019-05-23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7B3DC429-7723-463A-BE07-F2E9E4E9AD1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0911087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29" r:id="rId1"/>
    <p:sldLayoutId id="2147483830" r:id="rId2"/>
    <p:sldLayoutId id="2147483831" r:id="rId3"/>
    <p:sldLayoutId id="2147483832" r:id="rId4"/>
    <p:sldLayoutId id="2147483833" r:id="rId5"/>
    <p:sldLayoutId id="2147483834" r:id="rId6"/>
    <p:sldLayoutId id="2147483835" r:id="rId7"/>
    <p:sldLayoutId id="2147483836" r:id="rId8"/>
    <p:sldLayoutId id="2147483837" r:id="rId9"/>
    <p:sldLayoutId id="2147483838" r:id="rId10"/>
    <p:sldLayoutId id="2147483839" r:id="rId11"/>
    <p:sldLayoutId id="2147483840" r:id="rId12"/>
    <p:sldLayoutId id="2147483841" r:id="rId13"/>
    <p:sldLayoutId id="2147483842" r:id="rId14"/>
    <p:sldLayoutId id="2147483843" r:id="rId15"/>
    <p:sldLayoutId id="2147483844" r:id="rId16"/>
    <p:sldLayoutId id="214748384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zevross.com/blog/2014/08/04/beautiful-plotting-in-r-a-ggplot2-cheatsheet-3/#add-a-title-ggtitle-or-labs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hyperlink" Target="http://r-statistics.co/Top50-Ggplot2-Visualizations-MasterList-R-Code.html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gplot2.tidyverse.org/articles/ggplot2-specs.html#colour-and-fill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://r4ds.had.co.nz/index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FEE25-4BA1-431B-A602-C0DCA9C29F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24871" y="2400758"/>
            <a:ext cx="4645250" cy="2056483"/>
          </a:xfrm>
        </p:spPr>
        <p:txBody>
          <a:bodyPr anchor="b">
            <a:normAutofit/>
          </a:bodyPr>
          <a:lstStyle/>
          <a:p>
            <a:pPr algn="l"/>
            <a:r>
              <a:rPr lang="en-CA" b="1" dirty="0"/>
              <a:t>Welcome,</a:t>
            </a:r>
            <a:br>
              <a:rPr lang="en-CA" b="1" dirty="0"/>
            </a:br>
            <a:r>
              <a:rPr lang="en-CA" b="1" dirty="0"/>
              <a:t>to The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40E147-EFC2-49AF-B4BA-71B5A9F3E40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59" r="3100"/>
          <a:stretch/>
        </p:blipFill>
        <p:spPr>
          <a:xfrm>
            <a:off x="20" y="10"/>
            <a:ext cx="6024134" cy="685799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DB93A7A-29CE-42D1-9BF7-F2742FE13D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7496" y="3554588"/>
            <a:ext cx="2754312" cy="317958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D6D407C-872F-4AE6-A93E-DC418A3053CA}"/>
              </a:ext>
            </a:extLst>
          </p:cNvPr>
          <p:cNvSpPr txBox="1"/>
          <p:nvPr/>
        </p:nvSpPr>
        <p:spPr>
          <a:xfrm>
            <a:off x="4425067" y="5458265"/>
            <a:ext cx="4493171" cy="1176080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CA" sz="2400" dirty="0"/>
              <a:t>Mark Adkins</a:t>
            </a:r>
          </a:p>
          <a:p>
            <a:r>
              <a:rPr lang="en-US" sz="2400" dirty="0"/>
              <a:t>Institute for Social Research</a:t>
            </a:r>
            <a:br>
              <a:rPr lang="en-US" sz="2400" dirty="0"/>
            </a:br>
            <a:r>
              <a:rPr lang="en-US" sz="2400" dirty="0"/>
              <a:t>York University</a:t>
            </a:r>
          </a:p>
          <a:p>
            <a:endParaRPr lang="en-US" sz="2400" dirty="0"/>
          </a:p>
          <a:p>
            <a:endParaRPr lang="en-CA" sz="2400" dirty="0"/>
          </a:p>
        </p:txBody>
      </p:sp>
    </p:spTree>
    <p:extLst>
      <p:ext uri="{BB962C8B-B14F-4D97-AF65-F5344CB8AC3E}">
        <p14:creationId xmlns:p14="http://schemas.microsoft.com/office/powerpoint/2010/main" val="37006740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E23DC-3915-4B5D-B66F-E0FCB0FDA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2973" y="643467"/>
            <a:ext cx="7652206" cy="1185333"/>
          </a:xfrm>
        </p:spPr>
        <p:txBody>
          <a:bodyPr anchor="t">
            <a:normAutofit/>
          </a:bodyPr>
          <a:lstStyle/>
          <a:p>
            <a:r>
              <a:rPr lang="en-CA" sz="3600" b="1" dirty="0"/>
              <a:t>Data analysis Workflow -</a:t>
            </a:r>
            <a:br>
              <a:rPr lang="en-CA" sz="3600" b="1" dirty="0"/>
            </a:br>
            <a:r>
              <a:rPr lang="en-CA" sz="3600" b="1" dirty="0"/>
              <a:t>Wrangling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BC3D062-BC64-4565-B4BA-0A496EA3F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" y="0"/>
            <a:ext cx="2766863" cy="6858000"/>
          </a:xfrm>
          <a:prstGeom prst="rect">
            <a:avLst/>
          </a:prstGeom>
          <a:solidFill>
            <a:srgbClr val="363D46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CCD453E-15C8-4D07-89C9-8E4F69E46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930798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22E3983-091A-4CCE-B772-9E6372F65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-680925" y="3429000"/>
            <a:ext cx="6858000" cy="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E8E86EB2-E5F7-4797-96AD-6D695F4826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4553" y="2335235"/>
            <a:ext cx="8153414" cy="2996420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6783E32-49C6-4669-9439-93DE8DAA70CE}"/>
              </a:ext>
            </a:extLst>
          </p:cNvPr>
          <p:cNvSpPr/>
          <p:nvPr/>
        </p:nvSpPr>
        <p:spPr>
          <a:xfrm>
            <a:off x="3618961" y="3341074"/>
            <a:ext cx="4051496" cy="566225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>
            <a:glow rad="1397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9524051-38BE-4BFA-B40C-CA05C11F79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81" y="98488"/>
            <a:ext cx="1607414" cy="185560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5F3A6CE-B98F-4C24-BC14-EBDEDA9DA9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388" y="1485473"/>
            <a:ext cx="1600882" cy="185560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63B7A7F-9759-45D6-B3BE-2AD3A50E28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43" y="2905644"/>
            <a:ext cx="1600882" cy="185560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853A7AF-902D-4679-8AB8-77BEB990242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431" y="4292629"/>
            <a:ext cx="1600882" cy="1855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3875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E23DC-3915-4B5D-B66F-E0FCB0FDA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2973" y="643467"/>
            <a:ext cx="7652206" cy="1185333"/>
          </a:xfrm>
        </p:spPr>
        <p:txBody>
          <a:bodyPr anchor="t">
            <a:normAutofit/>
          </a:bodyPr>
          <a:lstStyle/>
          <a:p>
            <a:r>
              <a:rPr lang="en-CA" sz="3600" b="1" dirty="0"/>
              <a:t>Data analysis Workflow -</a:t>
            </a:r>
            <a:br>
              <a:rPr lang="en-CA" sz="3600" b="1" dirty="0"/>
            </a:br>
            <a:r>
              <a:rPr lang="en-CA" sz="3600" b="1" dirty="0"/>
              <a:t>visualise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BC3D062-BC64-4565-B4BA-0A496EA3F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" y="0"/>
            <a:ext cx="2766863" cy="6858000"/>
          </a:xfrm>
          <a:prstGeom prst="rect">
            <a:avLst/>
          </a:prstGeom>
          <a:solidFill>
            <a:srgbClr val="363D46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CCD453E-15C8-4D07-89C9-8E4F69E46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930798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22E3983-091A-4CCE-B772-9E6372F65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-680925" y="3429000"/>
            <a:ext cx="6858000" cy="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E8E86EB2-E5F7-4797-96AD-6D695F4826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4553" y="2335235"/>
            <a:ext cx="8153414" cy="2996420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6783E32-49C6-4669-9439-93DE8DAA70CE}"/>
              </a:ext>
            </a:extLst>
          </p:cNvPr>
          <p:cNvSpPr/>
          <p:nvPr/>
        </p:nvSpPr>
        <p:spPr>
          <a:xfrm>
            <a:off x="7751298" y="2622531"/>
            <a:ext cx="1339995" cy="566225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>
            <a:glow rad="1397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9524051-38BE-4BFA-B40C-CA05C11F79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81" y="98488"/>
            <a:ext cx="1607414" cy="185560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5F3A6CE-B98F-4C24-BC14-EBDEDA9DA9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388" y="1485473"/>
            <a:ext cx="1600882" cy="185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0029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E23DC-3915-4B5D-B66F-E0FCB0FDA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2973" y="643467"/>
            <a:ext cx="7652206" cy="1185333"/>
          </a:xfrm>
        </p:spPr>
        <p:txBody>
          <a:bodyPr anchor="t">
            <a:normAutofit/>
          </a:bodyPr>
          <a:lstStyle/>
          <a:p>
            <a:r>
              <a:rPr lang="en-CA" sz="3600" b="1" dirty="0" err="1"/>
              <a:t>Tidyverse</a:t>
            </a:r>
            <a:r>
              <a:rPr lang="en-CA" sz="3600" b="1" dirty="0"/>
              <a:t> - visualisation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BC3D062-BC64-4565-B4BA-0A496EA3F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" y="0"/>
            <a:ext cx="2766863" cy="6858000"/>
          </a:xfrm>
          <a:prstGeom prst="rect">
            <a:avLst/>
          </a:prstGeom>
          <a:solidFill>
            <a:srgbClr val="363D46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CCD453E-15C8-4D07-89C9-8E4F69E46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930798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22E3983-091A-4CCE-B772-9E6372F65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-680925" y="3429000"/>
            <a:ext cx="6858000" cy="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C9524051-38BE-4BFA-B40C-CA05C11F79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81" y="98488"/>
            <a:ext cx="1607414" cy="185560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D0632C8-9A47-4BFA-91E5-EC84B8610436}"/>
              </a:ext>
            </a:extLst>
          </p:cNvPr>
          <p:cNvSpPr txBox="1"/>
          <p:nvPr/>
        </p:nvSpPr>
        <p:spPr>
          <a:xfrm>
            <a:off x="2953546" y="1828800"/>
            <a:ext cx="9051773" cy="4385733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ggplot2 is an extremely flexible package for creating graphics in 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A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It’s a bit complicated at first, but the quality of visualisations which can be made are astounding</a:t>
            </a:r>
            <a:br>
              <a:rPr lang="en-CA" sz="2400" dirty="0"/>
            </a:br>
            <a:endParaRPr lang="en-CA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For examples (with full R code), check out this link:</a:t>
            </a:r>
            <a:br>
              <a:rPr lang="en-CA" sz="2400" dirty="0"/>
            </a:br>
            <a:r>
              <a:rPr lang="en-CA" sz="2400" dirty="0">
                <a:hlinkClick r:id="rId3"/>
              </a:rPr>
              <a:t>http://zevross.com/blog/2014/08/04/beautiful-plotting-in-r-a-ggplot2-cheatsheet-3/#add-a-title-ggtitle-or-labs</a:t>
            </a:r>
            <a:br>
              <a:rPr lang="en-CA" sz="2400" dirty="0"/>
            </a:br>
            <a:br>
              <a:rPr lang="en-CA" sz="2400" dirty="0"/>
            </a:br>
            <a:r>
              <a:rPr lang="en-CA" sz="2400" dirty="0">
                <a:hlinkClick r:id="rId4"/>
              </a:rPr>
              <a:t>http://r-statistics.co/Top50-Ggplot2-Visualizations-MasterList-R-Code.html</a:t>
            </a:r>
            <a:endParaRPr lang="en-CA" sz="24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B7C5D28-3BE1-4E7B-8258-4DDE4500F6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388" y="1485473"/>
            <a:ext cx="1600881" cy="1855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1047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E23DC-3915-4B5D-B66F-E0FCB0FDA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2973" y="643467"/>
            <a:ext cx="7652206" cy="1185333"/>
          </a:xfrm>
        </p:spPr>
        <p:txBody>
          <a:bodyPr anchor="t">
            <a:normAutofit/>
          </a:bodyPr>
          <a:lstStyle/>
          <a:p>
            <a:r>
              <a:rPr lang="en-CA" sz="3600" b="1" dirty="0" err="1"/>
              <a:t>Tidyverse</a:t>
            </a:r>
            <a:r>
              <a:rPr lang="en-CA" sz="3600" b="1" dirty="0"/>
              <a:t> – </a:t>
            </a:r>
            <a:r>
              <a:rPr lang="en-CA" sz="3600" b="1" dirty="0" err="1"/>
              <a:t>ggplot</a:t>
            </a:r>
            <a:r>
              <a:rPr lang="en-CA" sz="3600" b="1" dirty="0"/>
              <a:t> function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BC3D062-BC64-4565-B4BA-0A496EA3F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" y="0"/>
            <a:ext cx="2766863" cy="6858000"/>
          </a:xfrm>
          <a:prstGeom prst="rect">
            <a:avLst/>
          </a:prstGeom>
          <a:solidFill>
            <a:srgbClr val="363D46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CCD453E-15C8-4D07-89C9-8E4F69E46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930798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22E3983-091A-4CCE-B772-9E6372F65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-680925" y="3429000"/>
            <a:ext cx="6858000" cy="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C9524051-38BE-4BFA-B40C-CA05C11F79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81" y="98488"/>
            <a:ext cx="1607414" cy="185560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D0632C8-9A47-4BFA-91E5-EC84B8610436}"/>
              </a:ext>
            </a:extLst>
          </p:cNvPr>
          <p:cNvSpPr txBox="1"/>
          <p:nvPr/>
        </p:nvSpPr>
        <p:spPr>
          <a:xfrm>
            <a:off x="2953546" y="1828800"/>
            <a:ext cx="9051773" cy="4385733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Each graphic produced using ggplot2 begins with the </a:t>
            </a:r>
            <a:r>
              <a:rPr lang="en-CA" sz="2400" dirty="0" err="1"/>
              <a:t>ggplot</a:t>
            </a:r>
            <a:r>
              <a:rPr lang="en-CA" sz="2400" dirty="0"/>
              <a:t>() function</a:t>
            </a:r>
            <a:br>
              <a:rPr lang="en-CA" sz="2400" dirty="0"/>
            </a:br>
            <a:endParaRPr lang="en-CA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This function initializes a </a:t>
            </a:r>
            <a:r>
              <a:rPr lang="en-CA" sz="2400" dirty="0" err="1"/>
              <a:t>ggplot</a:t>
            </a:r>
            <a:r>
              <a:rPr lang="en-CA" sz="2400" dirty="0"/>
              <a:t> object, and usually the first argument passed is the data you will be using:</a:t>
            </a:r>
            <a:br>
              <a:rPr lang="en-CA" sz="2400" dirty="0"/>
            </a:br>
            <a:r>
              <a:rPr lang="en-CA" sz="2400" dirty="0"/>
              <a:t>&gt; </a:t>
            </a:r>
            <a:r>
              <a:rPr lang="en-CA" sz="2400" dirty="0" err="1"/>
              <a:t>ggplot</a:t>
            </a:r>
            <a:r>
              <a:rPr lang="en-CA" sz="2400" dirty="0"/>
              <a:t>(data = </a:t>
            </a:r>
            <a:r>
              <a:rPr lang="en-CA" sz="2400" dirty="0" err="1"/>
              <a:t>superhero_data</a:t>
            </a:r>
            <a:r>
              <a:rPr lang="en-CA" sz="2400" dirty="0"/>
              <a:t>)</a:t>
            </a:r>
            <a:br>
              <a:rPr lang="en-CA" sz="2400" dirty="0"/>
            </a:br>
            <a:endParaRPr lang="en-CA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If you run this code, the </a:t>
            </a:r>
            <a:r>
              <a:rPr lang="en-CA" sz="2400" dirty="0" err="1"/>
              <a:t>ggplot</a:t>
            </a:r>
            <a:r>
              <a:rPr lang="en-CA" sz="2400" dirty="0"/>
              <a:t>() function will create a completely blank canvas because we have not yet told it how we want to display the data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B7C5D28-3BE1-4E7B-8258-4DDE4500F6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388" y="1485473"/>
            <a:ext cx="1600881" cy="18555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05265BF-B563-43C3-8D96-AD8EAFB1BD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096" y="5805148"/>
            <a:ext cx="2332672" cy="818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9355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E23DC-3915-4B5D-B66F-E0FCB0FDA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2973" y="643467"/>
            <a:ext cx="7652206" cy="1185333"/>
          </a:xfrm>
        </p:spPr>
        <p:txBody>
          <a:bodyPr anchor="t">
            <a:normAutofit/>
          </a:bodyPr>
          <a:lstStyle/>
          <a:p>
            <a:r>
              <a:rPr lang="en-CA" sz="3600" b="1" dirty="0" err="1"/>
              <a:t>Tidyverse</a:t>
            </a:r>
            <a:r>
              <a:rPr lang="en-CA" sz="3600" b="1" dirty="0"/>
              <a:t> – mapping aesthetics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BC3D062-BC64-4565-B4BA-0A496EA3F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" y="0"/>
            <a:ext cx="2766863" cy="6858000"/>
          </a:xfrm>
          <a:prstGeom prst="rect">
            <a:avLst/>
          </a:prstGeom>
          <a:solidFill>
            <a:srgbClr val="363D46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CCD453E-15C8-4D07-89C9-8E4F69E46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930798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22E3983-091A-4CCE-B772-9E6372F65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-680925" y="3429000"/>
            <a:ext cx="6858000" cy="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C9524051-38BE-4BFA-B40C-CA05C11F79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81" y="98488"/>
            <a:ext cx="1607414" cy="185560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D0632C8-9A47-4BFA-91E5-EC84B8610436}"/>
              </a:ext>
            </a:extLst>
          </p:cNvPr>
          <p:cNvSpPr txBox="1"/>
          <p:nvPr/>
        </p:nvSpPr>
        <p:spPr>
          <a:xfrm>
            <a:off x="2953546" y="1828800"/>
            <a:ext cx="9051773" cy="4385733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The </a:t>
            </a:r>
            <a:r>
              <a:rPr lang="en-CA" sz="2400" dirty="0" err="1"/>
              <a:t>ggplot</a:t>
            </a:r>
            <a:r>
              <a:rPr lang="en-CA" sz="2400" dirty="0"/>
              <a:t>() function (and others within the ggplot2 package) can also take an argument called mapping</a:t>
            </a:r>
            <a:br>
              <a:rPr lang="en-CA" sz="2400" dirty="0"/>
            </a:br>
            <a:endParaRPr lang="en-CA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This argument is how we tell the </a:t>
            </a:r>
            <a:r>
              <a:rPr lang="en-CA" sz="2400" dirty="0" err="1"/>
              <a:t>ggplot</a:t>
            </a:r>
            <a:r>
              <a:rPr lang="en-CA" sz="2400" dirty="0"/>
              <a:t>() function to “map” variables within our data to different aesthetic aspects of our visualisations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CA" sz="2400" dirty="0"/>
              <a:t>e.g., x-axis, y-axis, shape, size, color, fill, group, etc.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CA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Check out this link for more details about aesthetics:</a:t>
            </a:r>
            <a:br>
              <a:rPr lang="en-CA" sz="2400" dirty="0"/>
            </a:br>
            <a:r>
              <a:rPr lang="en-CA" sz="2400" dirty="0">
                <a:hlinkClick r:id="rId3"/>
              </a:rPr>
              <a:t>https://ggplot2.tidyverse.org/articles/ggplot2-specs.html#colour-and-fill</a:t>
            </a:r>
            <a:endParaRPr lang="en-CA" sz="24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B7C5D28-3BE1-4E7B-8258-4DDE4500F6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388" y="1485473"/>
            <a:ext cx="1600881" cy="1855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104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E23DC-3915-4B5D-B66F-E0FCB0FDA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2973" y="643467"/>
            <a:ext cx="7652206" cy="1185333"/>
          </a:xfrm>
        </p:spPr>
        <p:txBody>
          <a:bodyPr anchor="t">
            <a:normAutofit/>
          </a:bodyPr>
          <a:lstStyle/>
          <a:p>
            <a:r>
              <a:rPr lang="en-CA" sz="3600" b="1" dirty="0" err="1"/>
              <a:t>Tidyverse</a:t>
            </a:r>
            <a:r>
              <a:rPr lang="en-CA" sz="3600" b="1" dirty="0"/>
              <a:t> - example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BC3D062-BC64-4565-B4BA-0A496EA3F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" y="0"/>
            <a:ext cx="2766863" cy="6858000"/>
          </a:xfrm>
          <a:prstGeom prst="rect">
            <a:avLst/>
          </a:prstGeom>
          <a:solidFill>
            <a:srgbClr val="363D46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CCD453E-15C8-4D07-89C9-8E4F69E46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930798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22E3983-091A-4CCE-B772-9E6372F65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-680925" y="3429000"/>
            <a:ext cx="6858000" cy="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C9524051-38BE-4BFA-B40C-CA05C11F79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81" y="98488"/>
            <a:ext cx="1607414" cy="185560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D0632C8-9A47-4BFA-91E5-EC84B8610436}"/>
              </a:ext>
            </a:extLst>
          </p:cNvPr>
          <p:cNvSpPr txBox="1"/>
          <p:nvPr/>
        </p:nvSpPr>
        <p:spPr>
          <a:xfrm>
            <a:off x="2953546" y="1828800"/>
            <a:ext cx="9051773" cy="4385733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Let’s add some axes to our visualization by mapping Weight onto the x-axis and Height onto the y-axis:</a:t>
            </a:r>
            <a:br>
              <a:rPr lang="en-CA" sz="2400" dirty="0"/>
            </a:br>
            <a:r>
              <a:rPr lang="en-CA" sz="2400" dirty="0"/>
              <a:t>&gt; </a:t>
            </a:r>
            <a:r>
              <a:rPr lang="en-CA" sz="2400" dirty="0" err="1"/>
              <a:t>ggplot</a:t>
            </a:r>
            <a:r>
              <a:rPr lang="en-CA" sz="2400" dirty="0"/>
              <a:t>(data = </a:t>
            </a:r>
            <a:r>
              <a:rPr lang="en-CA" sz="2400" dirty="0" err="1"/>
              <a:t>superhero_data</a:t>
            </a:r>
            <a:r>
              <a:rPr lang="en-CA" sz="2400" dirty="0"/>
              <a:t>,</a:t>
            </a:r>
            <a:br>
              <a:rPr lang="en-CA" sz="2400" dirty="0"/>
            </a:br>
            <a:r>
              <a:rPr lang="en-CA" sz="2400" dirty="0"/>
              <a:t>					mapping = </a:t>
            </a:r>
            <a:r>
              <a:rPr lang="en-CA" sz="2400" dirty="0" err="1"/>
              <a:t>aes</a:t>
            </a:r>
            <a:r>
              <a:rPr lang="en-CA" sz="2400" dirty="0"/>
              <a:t>(x = Weight, y = Height))</a:t>
            </a:r>
            <a:br>
              <a:rPr lang="en-CA" sz="2400" dirty="0"/>
            </a:br>
            <a:endParaRPr lang="en-CA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Now, instead of a blank canvas we created a coordinate system with an x-axis and a y-axis</a:t>
            </a:r>
            <a:br>
              <a:rPr lang="en-CA" sz="2400" dirty="0"/>
            </a:br>
            <a:endParaRPr lang="en-CA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But we still don’t “see” our data anywhere!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B7C5D28-3BE1-4E7B-8258-4DDE4500F6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388" y="1485473"/>
            <a:ext cx="1600881" cy="18555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4A28FF1-AECD-48BA-A787-7121D2B577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096" y="5805148"/>
            <a:ext cx="2332672" cy="818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2472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E23DC-3915-4B5D-B66F-E0FCB0FDA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2973" y="643467"/>
            <a:ext cx="7652206" cy="1185333"/>
          </a:xfrm>
        </p:spPr>
        <p:txBody>
          <a:bodyPr anchor="t">
            <a:normAutofit/>
          </a:bodyPr>
          <a:lstStyle/>
          <a:p>
            <a:r>
              <a:rPr lang="en-CA" sz="3600" b="1" dirty="0" err="1"/>
              <a:t>Tidyverse</a:t>
            </a:r>
            <a:r>
              <a:rPr lang="en-CA" sz="3600" b="1" dirty="0"/>
              <a:t> – geometric layers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BC3D062-BC64-4565-B4BA-0A496EA3F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" y="0"/>
            <a:ext cx="2766863" cy="6858000"/>
          </a:xfrm>
          <a:prstGeom prst="rect">
            <a:avLst/>
          </a:prstGeom>
          <a:solidFill>
            <a:srgbClr val="363D46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CCD453E-15C8-4D07-89C9-8E4F69E46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930798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22E3983-091A-4CCE-B772-9E6372F65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-680925" y="3429000"/>
            <a:ext cx="6858000" cy="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C9524051-38BE-4BFA-B40C-CA05C11F79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81" y="98488"/>
            <a:ext cx="1607414" cy="185560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D0632C8-9A47-4BFA-91E5-EC84B8610436}"/>
              </a:ext>
            </a:extLst>
          </p:cNvPr>
          <p:cNvSpPr txBox="1"/>
          <p:nvPr/>
        </p:nvSpPr>
        <p:spPr>
          <a:xfrm>
            <a:off x="2953546" y="1828800"/>
            <a:ext cx="9051773" cy="4385733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In order to “see” our data, we need to add layers of geometric objects so that the </a:t>
            </a:r>
            <a:r>
              <a:rPr lang="en-CA" sz="2400" dirty="0" err="1"/>
              <a:t>ggplot</a:t>
            </a:r>
            <a:r>
              <a:rPr lang="en-CA" sz="2400" dirty="0"/>
              <a:t>() function knows exactly how we want the data drawn onto our canvas</a:t>
            </a:r>
            <a:br>
              <a:rPr lang="en-CA" sz="2400" dirty="0"/>
            </a:br>
            <a:endParaRPr lang="en-CA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All geometric layers start with a common prefix to make them easier to find:</a:t>
            </a:r>
            <a:br>
              <a:rPr lang="en-CA" sz="2400" dirty="0"/>
            </a:br>
            <a:r>
              <a:rPr lang="en-CA" sz="2400" dirty="0" err="1"/>
              <a:t>geom</a:t>
            </a:r>
            <a:r>
              <a:rPr lang="en-CA" sz="2400" dirty="0"/>
              <a:t>_*</a:t>
            </a:r>
            <a:br>
              <a:rPr lang="en-CA" sz="2400" dirty="0"/>
            </a:br>
            <a:endParaRPr lang="en-CA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A few examples of geometric layers:</a:t>
            </a:r>
            <a:br>
              <a:rPr lang="en-CA" sz="2400" dirty="0"/>
            </a:br>
            <a:r>
              <a:rPr lang="en-CA" sz="2400" dirty="0" err="1"/>
              <a:t>geom_point</a:t>
            </a:r>
            <a:r>
              <a:rPr lang="en-CA" sz="2400" dirty="0"/>
              <a:t>(), </a:t>
            </a:r>
            <a:r>
              <a:rPr lang="en-CA" sz="2400" dirty="0" err="1"/>
              <a:t>geom_line</a:t>
            </a:r>
            <a:r>
              <a:rPr lang="en-CA" sz="2400" dirty="0"/>
              <a:t>(), </a:t>
            </a:r>
            <a:r>
              <a:rPr lang="en-CA" sz="2400" dirty="0" err="1"/>
              <a:t>geom_smooth</a:t>
            </a:r>
            <a:r>
              <a:rPr lang="en-CA" sz="2400" dirty="0"/>
              <a:t>(), </a:t>
            </a:r>
            <a:r>
              <a:rPr lang="en-CA" sz="2400" dirty="0" err="1"/>
              <a:t>geom_text</a:t>
            </a:r>
            <a:r>
              <a:rPr lang="en-CA" sz="2400" dirty="0"/>
              <a:t>(), </a:t>
            </a:r>
            <a:r>
              <a:rPr lang="en-CA" sz="2400" dirty="0" err="1"/>
              <a:t>etc</a:t>
            </a:r>
            <a:r>
              <a:rPr lang="en-CA" sz="2400" dirty="0"/>
              <a:t>…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B7C5D28-3BE1-4E7B-8258-4DDE4500F6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388" y="1485473"/>
            <a:ext cx="1600881" cy="1855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005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E23DC-3915-4B5D-B66F-E0FCB0FDA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2973" y="643467"/>
            <a:ext cx="7652206" cy="1185333"/>
          </a:xfrm>
        </p:spPr>
        <p:txBody>
          <a:bodyPr anchor="t">
            <a:normAutofit/>
          </a:bodyPr>
          <a:lstStyle/>
          <a:p>
            <a:r>
              <a:rPr lang="en-CA" sz="3600" b="1" dirty="0" err="1"/>
              <a:t>Tidyverse</a:t>
            </a:r>
            <a:r>
              <a:rPr lang="en-CA" sz="3600" b="1" dirty="0"/>
              <a:t> – geometric layers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BC3D062-BC64-4565-B4BA-0A496EA3F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" y="0"/>
            <a:ext cx="2766863" cy="6858000"/>
          </a:xfrm>
          <a:prstGeom prst="rect">
            <a:avLst/>
          </a:prstGeom>
          <a:solidFill>
            <a:srgbClr val="363D46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CCD453E-15C8-4D07-89C9-8E4F69E46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930798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22E3983-091A-4CCE-B772-9E6372F65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-680925" y="3429000"/>
            <a:ext cx="6858000" cy="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C9524051-38BE-4BFA-B40C-CA05C11F79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81" y="98488"/>
            <a:ext cx="1607414" cy="185560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D0632C8-9A47-4BFA-91E5-EC84B8610436}"/>
              </a:ext>
            </a:extLst>
          </p:cNvPr>
          <p:cNvSpPr txBox="1"/>
          <p:nvPr/>
        </p:nvSpPr>
        <p:spPr>
          <a:xfrm>
            <a:off x="2953546" y="1828800"/>
            <a:ext cx="9051773" cy="4385733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We add layers AFTER the </a:t>
            </a:r>
            <a:r>
              <a:rPr lang="en-CA" sz="2400" dirty="0" err="1"/>
              <a:t>ggplot</a:t>
            </a:r>
            <a:r>
              <a:rPr lang="en-CA" sz="2400" dirty="0"/>
              <a:t> function by using operator “+”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A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We can add as many layers as we like:</a:t>
            </a:r>
            <a:br>
              <a:rPr lang="en-CA" sz="2400" dirty="0"/>
            </a:br>
            <a:r>
              <a:rPr lang="en-CA" sz="2400" dirty="0" err="1"/>
              <a:t>ggplot</a:t>
            </a:r>
            <a:r>
              <a:rPr lang="en-CA" sz="2400" dirty="0"/>
              <a:t>(data = …, mapping = </a:t>
            </a:r>
            <a:r>
              <a:rPr lang="en-CA" sz="2400" dirty="0" err="1"/>
              <a:t>aes</a:t>
            </a:r>
            <a:r>
              <a:rPr lang="en-CA" sz="2400" dirty="0"/>
              <a:t>(…)) +</a:t>
            </a:r>
            <a:br>
              <a:rPr lang="en-CA" sz="2400" dirty="0"/>
            </a:br>
            <a:r>
              <a:rPr lang="en-CA" sz="2400" dirty="0"/>
              <a:t>		</a:t>
            </a:r>
            <a:r>
              <a:rPr lang="en-CA" sz="2400" dirty="0" err="1"/>
              <a:t>geom</a:t>
            </a:r>
            <a:r>
              <a:rPr lang="en-CA" sz="2400" dirty="0"/>
              <a:t>_* +</a:t>
            </a:r>
            <a:br>
              <a:rPr lang="en-CA" sz="2400" dirty="0"/>
            </a:br>
            <a:r>
              <a:rPr lang="en-CA" sz="2400" dirty="0"/>
              <a:t>		</a:t>
            </a:r>
            <a:r>
              <a:rPr lang="en-CA" sz="2400" dirty="0" err="1"/>
              <a:t>geom</a:t>
            </a:r>
            <a:r>
              <a:rPr lang="en-CA" sz="2400" dirty="0"/>
              <a:t>_ * +</a:t>
            </a:r>
            <a:br>
              <a:rPr lang="en-CA" sz="2400" dirty="0"/>
            </a:br>
            <a:endParaRPr lang="en-CA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Each layer can have it’s own mapping argument, but if one isn’t provided, it inherits the mapping from the </a:t>
            </a:r>
            <a:r>
              <a:rPr lang="en-CA" sz="2400" dirty="0" err="1"/>
              <a:t>ggplot</a:t>
            </a:r>
            <a:r>
              <a:rPr lang="en-CA" sz="2400" dirty="0"/>
              <a:t>()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B7C5D28-3BE1-4E7B-8258-4DDE4500F6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388" y="1485473"/>
            <a:ext cx="1600881" cy="1855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7651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E23DC-3915-4B5D-B66F-E0FCB0FDA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2973" y="643467"/>
            <a:ext cx="7652206" cy="1185333"/>
          </a:xfrm>
        </p:spPr>
        <p:txBody>
          <a:bodyPr anchor="t">
            <a:normAutofit/>
          </a:bodyPr>
          <a:lstStyle/>
          <a:p>
            <a:r>
              <a:rPr lang="en-CA" sz="3600" b="1" dirty="0" err="1"/>
              <a:t>Tidyverse</a:t>
            </a:r>
            <a:r>
              <a:rPr lang="en-CA" sz="3600" b="1" dirty="0"/>
              <a:t> – geometric layers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BC3D062-BC64-4565-B4BA-0A496EA3F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" y="0"/>
            <a:ext cx="2766863" cy="6858000"/>
          </a:xfrm>
          <a:prstGeom prst="rect">
            <a:avLst/>
          </a:prstGeom>
          <a:solidFill>
            <a:srgbClr val="363D46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CCD453E-15C8-4D07-89C9-8E4F69E46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930798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22E3983-091A-4CCE-B772-9E6372F65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-680925" y="3429000"/>
            <a:ext cx="6858000" cy="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C9524051-38BE-4BFA-B40C-CA05C11F79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81" y="98488"/>
            <a:ext cx="1607414" cy="185560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D0632C8-9A47-4BFA-91E5-EC84B8610436}"/>
              </a:ext>
            </a:extLst>
          </p:cNvPr>
          <p:cNvSpPr txBox="1"/>
          <p:nvPr/>
        </p:nvSpPr>
        <p:spPr>
          <a:xfrm>
            <a:off x="2953546" y="1828800"/>
            <a:ext cx="9051773" cy="4385733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We can also manually set an aesthetic of a geometric layer by including it as a named argument, but it must be OUTSIDE the </a:t>
            </a:r>
            <a:r>
              <a:rPr lang="en-CA" sz="2400" dirty="0" err="1"/>
              <a:t>aes</a:t>
            </a:r>
            <a:r>
              <a:rPr lang="en-CA" sz="2400" dirty="0"/>
              <a:t>() function</a:t>
            </a:r>
            <a:br>
              <a:rPr lang="en-CA" sz="2400" dirty="0"/>
            </a:br>
            <a:endParaRPr lang="en-CA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For example: I want to make all of the points in the plot to be blue:</a:t>
            </a:r>
            <a:br>
              <a:rPr lang="en-CA" sz="2400" dirty="0"/>
            </a:br>
            <a:r>
              <a:rPr lang="en-CA" sz="2400" dirty="0" err="1"/>
              <a:t>ggplot</a:t>
            </a:r>
            <a:r>
              <a:rPr lang="en-CA" sz="2400" dirty="0"/>
              <a:t>(……) +</a:t>
            </a:r>
            <a:br>
              <a:rPr lang="en-CA" sz="2400" dirty="0"/>
            </a:br>
            <a:r>
              <a:rPr lang="en-CA" sz="2400" dirty="0"/>
              <a:t>		</a:t>
            </a:r>
            <a:r>
              <a:rPr lang="en-CA" sz="2400" dirty="0" err="1"/>
              <a:t>geom_point</a:t>
            </a:r>
            <a:r>
              <a:rPr lang="en-CA" sz="2400" dirty="0"/>
              <a:t>(color = “blue”)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B7C5D28-3BE1-4E7B-8258-4DDE4500F6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388" y="1485473"/>
            <a:ext cx="1600881" cy="1855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4704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E23DC-3915-4B5D-B66F-E0FCB0FDA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2973" y="643467"/>
            <a:ext cx="7652206" cy="1185333"/>
          </a:xfrm>
        </p:spPr>
        <p:txBody>
          <a:bodyPr anchor="t">
            <a:normAutofit/>
          </a:bodyPr>
          <a:lstStyle/>
          <a:p>
            <a:r>
              <a:rPr lang="en-CA" sz="3600" b="1" dirty="0" err="1"/>
              <a:t>Tidyverse</a:t>
            </a:r>
            <a:r>
              <a:rPr lang="en-CA" sz="3600" b="1" dirty="0"/>
              <a:t> – scatterplot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BC3D062-BC64-4565-B4BA-0A496EA3F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" y="0"/>
            <a:ext cx="2766863" cy="6858000"/>
          </a:xfrm>
          <a:prstGeom prst="rect">
            <a:avLst/>
          </a:prstGeom>
          <a:solidFill>
            <a:srgbClr val="363D46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CCD453E-15C8-4D07-89C9-8E4F69E46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930798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22E3983-091A-4CCE-B772-9E6372F65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-680925" y="3429000"/>
            <a:ext cx="6858000" cy="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C9524051-38BE-4BFA-B40C-CA05C11F79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81" y="98488"/>
            <a:ext cx="1607414" cy="185560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D0632C8-9A47-4BFA-91E5-EC84B8610436}"/>
              </a:ext>
            </a:extLst>
          </p:cNvPr>
          <p:cNvSpPr txBox="1"/>
          <p:nvPr/>
        </p:nvSpPr>
        <p:spPr>
          <a:xfrm>
            <a:off x="2953546" y="1828800"/>
            <a:ext cx="9051773" cy="4385733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Let’s add some points to our visualization by adding a geometric layer to create a scatterplot</a:t>
            </a:r>
            <a:br>
              <a:rPr lang="en-CA" sz="2400" dirty="0"/>
            </a:br>
            <a:br>
              <a:rPr lang="en-CA" sz="2400" dirty="0"/>
            </a:br>
            <a:r>
              <a:rPr lang="en-CA" sz="2400" dirty="0"/>
              <a:t>&gt; </a:t>
            </a:r>
            <a:r>
              <a:rPr lang="en-CA" sz="2400" dirty="0" err="1"/>
              <a:t>ggplot</a:t>
            </a:r>
            <a:r>
              <a:rPr lang="en-CA" sz="2400" dirty="0"/>
              <a:t>(data = </a:t>
            </a:r>
            <a:r>
              <a:rPr lang="en-CA" sz="2400" dirty="0" err="1"/>
              <a:t>superhero_data</a:t>
            </a:r>
            <a:r>
              <a:rPr lang="en-CA" sz="2400" dirty="0"/>
              <a:t>,</a:t>
            </a:r>
            <a:br>
              <a:rPr lang="en-CA" sz="2400" dirty="0"/>
            </a:br>
            <a:r>
              <a:rPr lang="en-CA" sz="2400" dirty="0"/>
              <a:t>					mapping = </a:t>
            </a:r>
            <a:r>
              <a:rPr lang="en-CA" sz="2400" dirty="0" err="1"/>
              <a:t>aes</a:t>
            </a:r>
            <a:r>
              <a:rPr lang="en-CA" sz="2400" dirty="0"/>
              <a:t>(x = Weight, y = Height)) +</a:t>
            </a:r>
            <a:br>
              <a:rPr lang="en-CA" sz="2400" dirty="0"/>
            </a:br>
            <a:r>
              <a:rPr lang="en-CA" sz="2400" dirty="0"/>
              <a:t>		</a:t>
            </a:r>
            <a:r>
              <a:rPr lang="en-CA" sz="2400" dirty="0" err="1"/>
              <a:t>geom_point</a:t>
            </a:r>
            <a:r>
              <a:rPr lang="en-CA" sz="2400" dirty="0"/>
              <a:t>()</a:t>
            </a:r>
            <a:br>
              <a:rPr lang="en-CA" sz="2400" dirty="0"/>
            </a:br>
            <a:endParaRPr lang="en-CA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A" sz="24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B7C5D28-3BE1-4E7B-8258-4DDE4500F6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388" y="1485473"/>
            <a:ext cx="1600881" cy="18555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BCA57E8-A6DC-4DAD-B2BD-F17E7BD588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096" y="5805148"/>
            <a:ext cx="2332672" cy="818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0063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E23DC-3915-4B5D-B66F-E0FCB0FDA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2973" y="643467"/>
            <a:ext cx="7652206" cy="1185333"/>
          </a:xfrm>
        </p:spPr>
        <p:txBody>
          <a:bodyPr anchor="t">
            <a:normAutofit/>
          </a:bodyPr>
          <a:lstStyle/>
          <a:p>
            <a:r>
              <a:rPr lang="en-CA" sz="3600" b="1" dirty="0"/>
              <a:t>functions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BC3D062-BC64-4565-B4BA-0A496EA3F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" y="0"/>
            <a:ext cx="2766863" cy="6858000"/>
          </a:xfrm>
          <a:prstGeom prst="rect">
            <a:avLst/>
          </a:prstGeom>
          <a:solidFill>
            <a:srgbClr val="363D46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CCD453E-15C8-4D07-89C9-8E4F69E46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930798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22E3983-091A-4CCE-B772-9E6372F65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-680925" y="3429000"/>
            <a:ext cx="6858000" cy="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C9524051-38BE-4BFA-B40C-CA05C11F79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81" y="403527"/>
            <a:ext cx="1607414" cy="124552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D0632C8-9A47-4BFA-91E5-EC84B8610436}"/>
              </a:ext>
            </a:extLst>
          </p:cNvPr>
          <p:cNvSpPr txBox="1"/>
          <p:nvPr/>
        </p:nvSpPr>
        <p:spPr>
          <a:xfrm>
            <a:off x="2962782" y="1828799"/>
            <a:ext cx="9051773" cy="4385733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Functions are the backbone in R</a:t>
            </a:r>
            <a:br>
              <a:rPr lang="en-CA" sz="2400" dirty="0"/>
            </a:br>
            <a:endParaRPr lang="en-CA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We’ve seen many examples of functions: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CA" sz="2400" dirty="0"/>
              <a:t>filter()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CA" sz="2400" dirty="0" err="1"/>
              <a:t>read_csv</a:t>
            </a:r>
            <a:r>
              <a:rPr lang="en-CA" sz="2400" dirty="0"/>
              <a:t>()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CA" sz="2400" dirty="0"/>
              <a:t>mean()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CA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Sometime it can be helpful to write our own functions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A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As a general rule, if you are copying and pasting your code more than twice, you should be using a function</a:t>
            </a:r>
            <a:br>
              <a:rPr lang="en-CA" sz="2400" dirty="0"/>
            </a:br>
            <a:endParaRPr lang="en-CA" sz="2400" dirty="0"/>
          </a:p>
        </p:txBody>
      </p:sp>
    </p:spTree>
    <p:extLst>
      <p:ext uri="{BB962C8B-B14F-4D97-AF65-F5344CB8AC3E}">
        <p14:creationId xmlns:p14="http://schemas.microsoft.com/office/powerpoint/2010/main" val="24837142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E23DC-3915-4B5D-B66F-E0FCB0FDA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2973" y="643467"/>
            <a:ext cx="7652206" cy="1185333"/>
          </a:xfrm>
        </p:spPr>
        <p:txBody>
          <a:bodyPr anchor="t">
            <a:normAutofit/>
          </a:bodyPr>
          <a:lstStyle/>
          <a:p>
            <a:r>
              <a:rPr lang="en-CA" sz="3600" b="1" dirty="0" err="1"/>
              <a:t>Tidyverse</a:t>
            </a:r>
            <a:r>
              <a:rPr lang="en-CA" sz="3600" b="1" dirty="0"/>
              <a:t> – scatterplot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BC3D062-BC64-4565-B4BA-0A496EA3F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" y="0"/>
            <a:ext cx="2766863" cy="6858000"/>
          </a:xfrm>
          <a:prstGeom prst="rect">
            <a:avLst/>
          </a:prstGeom>
          <a:solidFill>
            <a:srgbClr val="363D46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CCD453E-15C8-4D07-89C9-8E4F69E46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930798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22E3983-091A-4CCE-B772-9E6372F65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-680925" y="3429000"/>
            <a:ext cx="6858000" cy="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C9524051-38BE-4BFA-B40C-CA05C11F79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81" y="98488"/>
            <a:ext cx="1607414" cy="185560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D0632C8-9A47-4BFA-91E5-EC84B8610436}"/>
              </a:ext>
            </a:extLst>
          </p:cNvPr>
          <p:cNvSpPr txBox="1"/>
          <p:nvPr/>
        </p:nvSpPr>
        <p:spPr>
          <a:xfrm>
            <a:off x="2953546" y="1828800"/>
            <a:ext cx="9051773" cy="4385733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Let’s add another layer with the best-fitting regression line to our scatterplot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CA" sz="2400" dirty="0"/>
              <a:t>HINT: </a:t>
            </a:r>
            <a:r>
              <a:rPr lang="en-CA" sz="2400" dirty="0" err="1"/>
              <a:t>geom_smooth</a:t>
            </a:r>
            <a:r>
              <a:rPr lang="en-CA" sz="2400" dirty="0"/>
              <a:t>()</a:t>
            </a:r>
            <a:br>
              <a:rPr lang="en-CA" sz="2400" dirty="0"/>
            </a:br>
            <a:br>
              <a:rPr lang="en-CA" sz="2400" dirty="0"/>
            </a:br>
            <a:r>
              <a:rPr lang="en-CA" sz="2400" dirty="0"/>
              <a:t>&gt; </a:t>
            </a:r>
            <a:r>
              <a:rPr lang="en-CA" sz="2400" dirty="0" err="1"/>
              <a:t>ggplot</a:t>
            </a:r>
            <a:r>
              <a:rPr lang="en-CA" sz="2400" dirty="0"/>
              <a:t>(data = </a:t>
            </a:r>
            <a:r>
              <a:rPr lang="en-CA" sz="2400" dirty="0" err="1"/>
              <a:t>superhero_dat</a:t>
            </a:r>
            <a:r>
              <a:rPr lang="en-CA" sz="2400" dirty="0"/>
              <a:t>,</a:t>
            </a:r>
            <a:br>
              <a:rPr lang="en-CA" sz="2400" dirty="0"/>
            </a:br>
            <a:r>
              <a:rPr lang="en-CA" sz="2400" dirty="0"/>
              <a:t>					mapping = </a:t>
            </a:r>
            <a:r>
              <a:rPr lang="en-CA" sz="2400" dirty="0" err="1"/>
              <a:t>aes</a:t>
            </a:r>
            <a:r>
              <a:rPr lang="en-CA" sz="2400" dirty="0"/>
              <a:t>(x = Weight, y = Height)) +</a:t>
            </a:r>
            <a:br>
              <a:rPr lang="en-CA" sz="2400" dirty="0"/>
            </a:br>
            <a:r>
              <a:rPr lang="en-CA" sz="2400" dirty="0"/>
              <a:t>		</a:t>
            </a:r>
            <a:r>
              <a:rPr lang="en-CA" sz="2400" dirty="0" err="1"/>
              <a:t>geom_point</a:t>
            </a:r>
            <a:r>
              <a:rPr lang="en-CA" sz="2400" dirty="0"/>
              <a:t>() +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A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How else can we improve this plot?</a:t>
            </a:r>
            <a:br>
              <a:rPr lang="en-CA" sz="2400" dirty="0"/>
            </a:br>
            <a:endParaRPr lang="en-CA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A" sz="24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B7C5D28-3BE1-4E7B-8258-4DDE4500F6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388" y="1485473"/>
            <a:ext cx="1600881" cy="18555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BCA57E8-A6DC-4DAD-B2BD-F17E7BD588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096" y="5805148"/>
            <a:ext cx="2332672" cy="818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1001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E23DC-3915-4B5D-B66F-E0FCB0FDA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2973" y="643467"/>
            <a:ext cx="7652206" cy="1185333"/>
          </a:xfrm>
        </p:spPr>
        <p:txBody>
          <a:bodyPr anchor="t">
            <a:normAutofit/>
          </a:bodyPr>
          <a:lstStyle/>
          <a:p>
            <a:r>
              <a:rPr lang="en-CA" sz="3600" b="1" dirty="0" err="1"/>
              <a:t>Tidyverse</a:t>
            </a:r>
            <a:r>
              <a:rPr lang="en-CA" sz="3600" b="1" dirty="0"/>
              <a:t> – trouble shooting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BC3D062-BC64-4565-B4BA-0A496EA3F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" y="0"/>
            <a:ext cx="2766863" cy="6858000"/>
          </a:xfrm>
          <a:prstGeom prst="rect">
            <a:avLst/>
          </a:prstGeom>
          <a:solidFill>
            <a:srgbClr val="363D46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CCD453E-15C8-4D07-89C9-8E4F69E46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930798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22E3983-091A-4CCE-B772-9E6372F65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-680925" y="3429000"/>
            <a:ext cx="6858000" cy="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C9524051-38BE-4BFA-B40C-CA05C11F79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81" y="98488"/>
            <a:ext cx="1607414" cy="185560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D0632C8-9A47-4BFA-91E5-EC84B8610436}"/>
              </a:ext>
            </a:extLst>
          </p:cNvPr>
          <p:cNvSpPr txBox="1"/>
          <p:nvPr/>
        </p:nvSpPr>
        <p:spPr>
          <a:xfrm>
            <a:off x="2953546" y="1828800"/>
            <a:ext cx="9051773" cy="4385733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Here are some tips to keep in mind: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CA" sz="2400" dirty="0"/>
              <a:t>The initial </a:t>
            </a:r>
            <a:r>
              <a:rPr lang="en-CA" sz="2400" dirty="0" err="1"/>
              <a:t>ggplot</a:t>
            </a:r>
            <a:r>
              <a:rPr lang="en-CA" sz="2400" dirty="0"/>
              <a:t>() function should be a complete expression before adding any layers</a:t>
            </a:r>
            <a:br>
              <a:rPr lang="en-CA" sz="2400" dirty="0"/>
            </a:br>
            <a:endParaRPr lang="en-CA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CA" sz="2400" dirty="0"/>
              <a:t>Each layer is added using the “+” operator which MUST appear at the end of each line before the layer you want to add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CA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CA" sz="2400" dirty="0"/>
              <a:t>Aesthetic mappings defined in </a:t>
            </a:r>
            <a:r>
              <a:rPr lang="en-CA" sz="2400" dirty="0" err="1"/>
              <a:t>ggplot</a:t>
            </a:r>
            <a:r>
              <a:rPr lang="en-CA" sz="2400" dirty="0"/>
              <a:t>() are passed down to subsequent layers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B7C5D28-3BE1-4E7B-8258-4DDE4500F6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388" y="1485473"/>
            <a:ext cx="1600881" cy="1855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4657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E23DC-3915-4B5D-B66F-E0FCB0FDA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2973" y="643467"/>
            <a:ext cx="7652206" cy="1185333"/>
          </a:xfrm>
        </p:spPr>
        <p:txBody>
          <a:bodyPr anchor="t">
            <a:normAutofit/>
          </a:bodyPr>
          <a:lstStyle/>
          <a:p>
            <a:r>
              <a:rPr lang="en-CA" sz="3600" b="1" dirty="0" err="1"/>
              <a:t>Tidyverse</a:t>
            </a:r>
            <a:r>
              <a:rPr lang="en-CA" sz="3600" b="1" dirty="0"/>
              <a:t> – position adjustments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BC3D062-BC64-4565-B4BA-0A496EA3F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" y="0"/>
            <a:ext cx="2766863" cy="6858000"/>
          </a:xfrm>
          <a:prstGeom prst="rect">
            <a:avLst/>
          </a:prstGeom>
          <a:solidFill>
            <a:srgbClr val="363D46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CCD453E-15C8-4D07-89C9-8E4F69E46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930798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22E3983-091A-4CCE-B772-9E6372F65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-680925" y="3429000"/>
            <a:ext cx="6858000" cy="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C9524051-38BE-4BFA-B40C-CA05C11F79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81" y="98488"/>
            <a:ext cx="1607414" cy="185560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D0632C8-9A47-4BFA-91E5-EC84B8610436}"/>
              </a:ext>
            </a:extLst>
          </p:cNvPr>
          <p:cNvSpPr txBox="1"/>
          <p:nvPr/>
        </p:nvSpPr>
        <p:spPr>
          <a:xfrm>
            <a:off x="2953546" y="1828800"/>
            <a:ext cx="9051773" cy="4385733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Often, our graphs can depict overlapping information, especially in histograms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A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We can tell </a:t>
            </a:r>
            <a:r>
              <a:rPr lang="en-CA" sz="2400" dirty="0" err="1"/>
              <a:t>ggplot</a:t>
            </a:r>
            <a:r>
              <a:rPr lang="en-CA" sz="2400" dirty="0"/>
              <a:t> how to adjust the position of our </a:t>
            </a:r>
            <a:r>
              <a:rPr lang="en-CA" sz="2400" dirty="0" err="1"/>
              <a:t>geom</a:t>
            </a:r>
            <a:r>
              <a:rPr lang="en-CA" sz="2400" dirty="0"/>
              <a:t> layers in order to void obscuring our data</a:t>
            </a:r>
            <a:br>
              <a:rPr lang="en-CA" sz="2400" dirty="0"/>
            </a:br>
            <a:endParaRPr lang="en-CA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We can adjust how </a:t>
            </a:r>
            <a:r>
              <a:rPr lang="en-CA" sz="2400" dirty="0" err="1"/>
              <a:t>geom</a:t>
            </a:r>
            <a:r>
              <a:rPr lang="en-CA" sz="2400" dirty="0"/>
              <a:t> layers are positioned by altering the position argument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A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We can either supply a string (e.g., “dodge” or “stack”) or use a position function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B7C5D28-3BE1-4E7B-8258-4DDE4500F6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388" y="1485473"/>
            <a:ext cx="1600881" cy="1855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7914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E23DC-3915-4B5D-B66F-E0FCB0FDA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2973" y="643467"/>
            <a:ext cx="7652206" cy="1185333"/>
          </a:xfrm>
        </p:spPr>
        <p:txBody>
          <a:bodyPr anchor="t">
            <a:normAutofit/>
          </a:bodyPr>
          <a:lstStyle/>
          <a:p>
            <a:r>
              <a:rPr lang="en-CA" sz="3600" b="1" dirty="0" err="1"/>
              <a:t>Tidyverse</a:t>
            </a:r>
            <a:r>
              <a:rPr lang="en-CA" sz="3600" b="1" dirty="0"/>
              <a:t> – position adjustment functions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BC3D062-BC64-4565-B4BA-0A496EA3F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" y="0"/>
            <a:ext cx="2766863" cy="6858000"/>
          </a:xfrm>
          <a:prstGeom prst="rect">
            <a:avLst/>
          </a:prstGeom>
          <a:solidFill>
            <a:srgbClr val="363D46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CCD453E-15C8-4D07-89C9-8E4F69E46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930798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22E3983-091A-4CCE-B772-9E6372F65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-680925" y="3429000"/>
            <a:ext cx="6858000" cy="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C9524051-38BE-4BFA-B40C-CA05C11F79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81" y="98488"/>
            <a:ext cx="1607414" cy="185560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D0632C8-9A47-4BFA-91E5-EC84B8610436}"/>
              </a:ext>
            </a:extLst>
          </p:cNvPr>
          <p:cNvSpPr txBox="1"/>
          <p:nvPr/>
        </p:nvSpPr>
        <p:spPr>
          <a:xfrm>
            <a:off x="2953546" y="1828800"/>
            <a:ext cx="9051773" cy="4385733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 err="1"/>
              <a:t>position_dodge</a:t>
            </a:r>
            <a:r>
              <a:rPr lang="en-CA" sz="2400" dirty="0"/>
              <a:t>()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CA" sz="2400" dirty="0"/>
              <a:t>Adjusts the horizontal position while retaining the vertical position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 err="1"/>
              <a:t>positon_jitter</a:t>
            </a:r>
            <a:r>
              <a:rPr lang="en-CA" sz="2400" dirty="0"/>
              <a:t>()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CA" sz="2400" dirty="0"/>
              <a:t>Adds random noise to avoid complete overlap of </a:t>
            </a:r>
            <a:r>
              <a:rPr lang="en-CA" sz="2400" dirty="0" err="1"/>
              <a:t>geom</a:t>
            </a:r>
            <a:r>
              <a:rPr lang="en-CA" sz="2400" dirty="0"/>
              <a:t> shapes (can jitter on x, y, or both axes)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 err="1"/>
              <a:t>positions_jitterdodge</a:t>
            </a:r>
            <a:r>
              <a:rPr lang="en-CA" sz="2400" dirty="0"/>
              <a:t>()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CA" sz="2400" dirty="0"/>
              <a:t>Applies a dodge and jitter position adjustment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 err="1"/>
              <a:t>position_nudge</a:t>
            </a:r>
            <a:r>
              <a:rPr lang="en-CA" sz="2400" dirty="0"/>
              <a:t>()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CA" sz="2400" dirty="0" err="1"/>
              <a:t>Usueful</a:t>
            </a:r>
            <a:r>
              <a:rPr lang="en-CA" sz="2400" dirty="0"/>
              <a:t> to adjust items on a discrete scale by a small amount (useful for labeling)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B7C5D28-3BE1-4E7B-8258-4DDE4500F6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388" y="1485473"/>
            <a:ext cx="1600881" cy="1855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8319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E23DC-3915-4B5D-B66F-E0FCB0FDA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2973" y="643467"/>
            <a:ext cx="7652206" cy="1185333"/>
          </a:xfrm>
        </p:spPr>
        <p:txBody>
          <a:bodyPr anchor="t">
            <a:normAutofit/>
          </a:bodyPr>
          <a:lstStyle/>
          <a:p>
            <a:r>
              <a:rPr lang="en-CA" sz="3600" b="1" dirty="0" err="1"/>
              <a:t>Tidyverse</a:t>
            </a:r>
            <a:r>
              <a:rPr lang="en-CA" sz="3600" b="1" dirty="0"/>
              <a:t> – histogram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BC3D062-BC64-4565-B4BA-0A496EA3F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" y="0"/>
            <a:ext cx="2766863" cy="6858000"/>
          </a:xfrm>
          <a:prstGeom prst="rect">
            <a:avLst/>
          </a:prstGeom>
          <a:solidFill>
            <a:srgbClr val="363D46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CCD453E-15C8-4D07-89C9-8E4F69E46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930798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22E3983-091A-4CCE-B772-9E6372F65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-680925" y="3429000"/>
            <a:ext cx="6858000" cy="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C9524051-38BE-4BFA-B40C-CA05C11F79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81" y="98488"/>
            <a:ext cx="1607414" cy="185560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D0632C8-9A47-4BFA-91E5-EC84B8610436}"/>
              </a:ext>
            </a:extLst>
          </p:cNvPr>
          <p:cNvSpPr txBox="1"/>
          <p:nvPr/>
        </p:nvSpPr>
        <p:spPr>
          <a:xfrm>
            <a:off x="2953546" y="1828800"/>
            <a:ext cx="9051773" cy="4385733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Let’s practice building a plot from scratch which might benefit from using position adjustments</a:t>
            </a:r>
            <a:br>
              <a:rPr lang="en-CA" sz="2400" dirty="0"/>
            </a:br>
            <a:endParaRPr lang="en-CA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CA" sz="2400" dirty="0"/>
              <a:t>Try creating a histogram to explore how the distribution of superhero Height differs by Gender (use the cheat sheet to find an appropriate </a:t>
            </a:r>
            <a:r>
              <a:rPr lang="en-CA" sz="2400" dirty="0" err="1"/>
              <a:t>geom</a:t>
            </a:r>
            <a:r>
              <a:rPr lang="en-CA" sz="2400" dirty="0"/>
              <a:t>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CA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CA" sz="2400" dirty="0"/>
              <a:t>What type of position adjustment might make these distributions more distinct and clearer?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CA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CA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A" sz="24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B7C5D28-3BE1-4E7B-8258-4DDE4500F6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388" y="1485473"/>
            <a:ext cx="1600881" cy="18555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5D3CF13-DC91-43EC-BC14-57D42BA414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096" y="5805148"/>
            <a:ext cx="2332672" cy="818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6575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E23DC-3915-4B5D-B66F-E0FCB0FDA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2973" y="643467"/>
            <a:ext cx="7652206" cy="1185333"/>
          </a:xfrm>
        </p:spPr>
        <p:txBody>
          <a:bodyPr anchor="t">
            <a:normAutofit/>
          </a:bodyPr>
          <a:lstStyle/>
          <a:p>
            <a:r>
              <a:rPr lang="en-CA" sz="3600" b="1" dirty="0" err="1"/>
              <a:t>Tidyverse</a:t>
            </a:r>
            <a:r>
              <a:rPr lang="en-CA" sz="3600" b="1" dirty="0"/>
              <a:t> – faceting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BC3D062-BC64-4565-B4BA-0A496EA3F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" y="0"/>
            <a:ext cx="2766863" cy="6858000"/>
          </a:xfrm>
          <a:prstGeom prst="rect">
            <a:avLst/>
          </a:prstGeom>
          <a:solidFill>
            <a:srgbClr val="363D46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CCD453E-15C8-4D07-89C9-8E4F69E46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930798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22E3983-091A-4CCE-B772-9E6372F65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-680925" y="3429000"/>
            <a:ext cx="6858000" cy="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C9524051-38BE-4BFA-B40C-CA05C11F79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81" y="98488"/>
            <a:ext cx="1607414" cy="185560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D0632C8-9A47-4BFA-91E5-EC84B8610436}"/>
              </a:ext>
            </a:extLst>
          </p:cNvPr>
          <p:cNvSpPr txBox="1"/>
          <p:nvPr/>
        </p:nvSpPr>
        <p:spPr>
          <a:xfrm>
            <a:off x="2953546" y="1828800"/>
            <a:ext cx="9051773" cy="4385733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While position adjustments make our plots clearer, we might want a separate panel for different levels of our variables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A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This is done easily by adding a faceting layer to your plot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CA" sz="2400" dirty="0"/>
              <a:t>Facet into columns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CA" sz="2400" dirty="0" err="1"/>
              <a:t>facet_grid</a:t>
            </a:r>
            <a:r>
              <a:rPr lang="en-CA" sz="2400" dirty="0"/>
              <a:t>( . ~ var_1)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CA" sz="2400" dirty="0"/>
              <a:t>Facet into rows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CA" sz="2400" dirty="0" err="1"/>
              <a:t>facet_grid</a:t>
            </a:r>
            <a:r>
              <a:rPr lang="en-CA" sz="2400" dirty="0"/>
              <a:t>(var1 ~ . 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CA" sz="2400" dirty="0"/>
              <a:t>Facet using both columns and rows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CA" sz="2400" dirty="0" err="1"/>
              <a:t>facet_grid</a:t>
            </a:r>
            <a:r>
              <a:rPr lang="en-CA" sz="2400" dirty="0"/>
              <a:t>(var1 ~ var_2)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CA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CA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A" sz="24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B7C5D28-3BE1-4E7B-8258-4DDE4500F6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388" y="1485473"/>
            <a:ext cx="1600881" cy="1855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5082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E23DC-3915-4B5D-B66F-E0FCB0FDA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2973" y="643467"/>
            <a:ext cx="7652206" cy="1185333"/>
          </a:xfrm>
        </p:spPr>
        <p:txBody>
          <a:bodyPr anchor="t">
            <a:normAutofit/>
          </a:bodyPr>
          <a:lstStyle/>
          <a:p>
            <a:r>
              <a:rPr lang="en-CA" sz="3600" b="1" dirty="0" err="1"/>
              <a:t>Tidyverse</a:t>
            </a:r>
            <a:r>
              <a:rPr lang="en-CA" sz="3600" b="1" dirty="0"/>
              <a:t> – faceting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BC3D062-BC64-4565-B4BA-0A496EA3F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" y="0"/>
            <a:ext cx="2766863" cy="6858000"/>
          </a:xfrm>
          <a:prstGeom prst="rect">
            <a:avLst/>
          </a:prstGeom>
          <a:solidFill>
            <a:srgbClr val="363D46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CCD453E-15C8-4D07-89C9-8E4F69E46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930798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22E3983-091A-4CCE-B772-9E6372F65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-680925" y="3429000"/>
            <a:ext cx="6858000" cy="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C9524051-38BE-4BFA-B40C-CA05C11F79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81" y="98488"/>
            <a:ext cx="1607414" cy="185560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D0632C8-9A47-4BFA-91E5-EC84B8610436}"/>
              </a:ext>
            </a:extLst>
          </p:cNvPr>
          <p:cNvSpPr txBox="1"/>
          <p:nvPr/>
        </p:nvSpPr>
        <p:spPr>
          <a:xfrm>
            <a:off x="2953546" y="1828800"/>
            <a:ext cx="9051773" cy="4385733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Faceting can also accomplished using the </a:t>
            </a:r>
            <a:r>
              <a:rPr lang="en-CA" sz="2400" dirty="0" err="1"/>
              <a:t>facet_wrap</a:t>
            </a:r>
            <a:r>
              <a:rPr lang="en-CA" sz="2400" dirty="0"/>
              <a:t>() function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CA" sz="2400" dirty="0" err="1"/>
              <a:t>facet_wrap</a:t>
            </a:r>
            <a:r>
              <a:rPr lang="en-CA" sz="2400" dirty="0"/>
              <a:t>(~ var_1)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CA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You can override the dimensions of the panel layout by adding other parameters to the </a:t>
            </a:r>
            <a:r>
              <a:rPr lang="en-CA" sz="2400" dirty="0" err="1"/>
              <a:t>facet_wrap</a:t>
            </a:r>
            <a:r>
              <a:rPr lang="en-CA" sz="2400" dirty="0"/>
              <a:t>() function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CA" sz="2400" dirty="0" err="1"/>
              <a:t>nrow</a:t>
            </a:r>
            <a:endParaRPr lang="en-CA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CA" sz="2400" dirty="0" err="1"/>
              <a:t>ncol</a:t>
            </a:r>
            <a:endParaRPr lang="en-CA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CA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By default the x and y scales are “fixed”, but they can be freed (check the help documentation)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CA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CA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A" sz="24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B7C5D28-3BE1-4E7B-8258-4DDE4500F6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388" y="1485473"/>
            <a:ext cx="1600881" cy="1855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1010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E23DC-3915-4B5D-B66F-E0FCB0FDA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2973" y="643467"/>
            <a:ext cx="7652206" cy="1185333"/>
          </a:xfrm>
        </p:spPr>
        <p:txBody>
          <a:bodyPr anchor="t">
            <a:normAutofit/>
          </a:bodyPr>
          <a:lstStyle/>
          <a:p>
            <a:r>
              <a:rPr lang="en-CA" sz="3600" b="1" dirty="0" err="1"/>
              <a:t>Tidyverse</a:t>
            </a:r>
            <a:r>
              <a:rPr lang="en-CA" sz="3600" b="1" dirty="0"/>
              <a:t> – faceting example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BC3D062-BC64-4565-B4BA-0A496EA3F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" y="0"/>
            <a:ext cx="2766863" cy="6858000"/>
          </a:xfrm>
          <a:prstGeom prst="rect">
            <a:avLst/>
          </a:prstGeom>
          <a:solidFill>
            <a:srgbClr val="363D46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CCD453E-15C8-4D07-89C9-8E4F69E46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930798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22E3983-091A-4CCE-B772-9E6372F65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-680925" y="3429000"/>
            <a:ext cx="6858000" cy="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C9524051-38BE-4BFA-B40C-CA05C11F79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81" y="98488"/>
            <a:ext cx="1607414" cy="185560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D0632C8-9A47-4BFA-91E5-EC84B8610436}"/>
              </a:ext>
            </a:extLst>
          </p:cNvPr>
          <p:cNvSpPr txBox="1"/>
          <p:nvPr/>
        </p:nvSpPr>
        <p:spPr>
          <a:xfrm>
            <a:off x="2953546" y="1828800"/>
            <a:ext cx="9051773" cy="4385733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Create a scatterplot depicting the relationship between superhero Height and Weight, but this time facet using superhero Alignment (as the columns) and Gender (as the rows)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CA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CA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A" sz="24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B7C5D28-3BE1-4E7B-8258-4DDE4500F6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388" y="1485473"/>
            <a:ext cx="1600881" cy="18555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57CE2A0-6CBB-432B-8B9B-7CDF79A7D0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096" y="5805148"/>
            <a:ext cx="2332672" cy="818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4707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E23DC-3915-4B5D-B66F-E0FCB0FDA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2973" y="643467"/>
            <a:ext cx="7652206" cy="1185333"/>
          </a:xfrm>
        </p:spPr>
        <p:txBody>
          <a:bodyPr anchor="t">
            <a:normAutofit/>
          </a:bodyPr>
          <a:lstStyle/>
          <a:p>
            <a:r>
              <a:rPr lang="en-CA" sz="3600" b="1" dirty="0" err="1"/>
              <a:t>Tidyverse</a:t>
            </a:r>
            <a:r>
              <a:rPr lang="en-CA" sz="3600" b="1" dirty="0"/>
              <a:t> – labels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BC3D062-BC64-4565-B4BA-0A496EA3F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" y="0"/>
            <a:ext cx="2766863" cy="6858000"/>
          </a:xfrm>
          <a:prstGeom prst="rect">
            <a:avLst/>
          </a:prstGeom>
          <a:solidFill>
            <a:srgbClr val="363D46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CCD453E-15C8-4D07-89C9-8E4F69E46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930798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22E3983-091A-4CCE-B772-9E6372F65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-680925" y="3429000"/>
            <a:ext cx="6858000" cy="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C9524051-38BE-4BFA-B40C-CA05C11F79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81" y="98488"/>
            <a:ext cx="1607414" cy="185560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D0632C8-9A47-4BFA-91E5-EC84B8610436}"/>
              </a:ext>
            </a:extLst>
          </p:cNvPr>
          <p:cNvSpPr txBox="1"/>
          <p:nvPr/>
        </p:nvSpPr>
        <p:spPr>
          <a:xfrm>
            <a:off x="2953546" y="1828800"/>
            <a:ext cx="9051773" cy="4385733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Labels are added to </a:t>
            </a:r>
            <a:r>
              <a:rPr lang="en-CA" sz="2400" dirty="0" err="1"/>
              <a:t>ggplots</a:t>
            </a:r>
            <a:r>
              <a:rPr lang="en-CA" sz="2400" dirty="0"/>
              <a:t> using the labs() function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CA" sz="2400" dirty="0"/>
              <a:t>They are added as another layer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CA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 err="1"/>
              <a:t>ggplot</a:t>
            </a:r>
            <a:r>
              <a:rPr lang="en-CA" sz="2400" dirty="0"/>
              <a:t>(data = </a:t>
            </a:r>
            <a:r>
              <a:rPr lang="en-CA" sz="2400" dirty="0" err="1"/>
              <a:t>superhero_dat</a:t>
            </a:r>
            <a:r>
              <a:rPr lang="en-CA" sz="2400" dirty="0"/>
              <a:t>, </a:t>
            </a:r>
            <a:r>
              <a:rPr lang="en-CA" sz="2400" dirty="0" err="1"/>
              <a:t>aes</a:t>
            </a:r>
            <a:r>
              <a:rPr lang="en-CA" sz="2400" dirty="0"/>
              <a:t>(x = Weight,  y = 				Height)) +</a:t>
            </a:r>
            <a:br>
              <a:rPr lang="en-CA" sz="2400" dirty="0"/>
            </a:br>
            <a:r>
              <a:rPr lang="en-CA" sz="2400" dirty="0"/>
              <a:t>		</a:t>
            </a:r>
            <a:r>
              <a:rPr lang="en-CA" sz="2400" dirty="0" err="1"/>
              <a:t>geom_point</a:t>
            </a:r>
            <a:r>
              <a:rPr lang="en-CA" sz="2400" dirty="0"/>
              <a:t>() +</a:t>
            </a:r>
            <a:br>
              <a:rPr lang="en-CA" sz="2400" dirty="0"/>
            </a:br>
            <a:r>
              <a:rPr lang="en-CA" sz="2400" dirty="0"/>
              <a:t>		labs(title = “Superhero Heights and Weights”)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A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Try changing the axes labels to indicate the units of measurement for Height (cm) and Weight (lbs)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A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A" sz="24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B7C5D28-3BE1-4E7B-8258-4DDE4500F6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388" y="1485473"/>
            <a:ext cx="1600881" cy="18555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40DCDB6-7168-4578-9063-1F3CC63C79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096" y="5805148"/>
            <a:ext cx="2332672" cy="818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6850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E23DC-3915-4B5D-B66F-E0FCB0FDA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2973" y="643467"/>
            <a:ext cx="7652206" cy="1185333"/>
          </a:xfrm>
        </p:spPr>
        <p:txBody>
          <a:bodyPr anchor="t">
            <a:normAutofit/>
          </a:bodyPr>
          <a:lstStyle/>
          <a:p>
            <a:r>
              <a:rPr lang="en-CA" sz="3600" b="1" dirty="0" err="1"/>
              <a:t>Tidyverse</a:t>
            </a:r>
            <a:r>
              <a:rPr lang="en-CA" sz="3600" b="1" dirty="0"/>
              <a:t> – themes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BC3D062-BC64-4565-B4BA-0A496EA3F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" y="0"/>
            <a:ext cx="2766863" cy="6858000"/>
          </a:xfrm>
          <a:prstGeom prst="rect">
            <a:avLst/>
          </a:prstGeom>
          <a:solidFill>
            <a:srgbClr val="363D46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CCD453E-15C8-4D07-89C9-8E4F69E46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930798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22E3983-091A-4CCE-B772-9E6372F65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-680925" y="3429000"/>
            <a:ext cx="6858000" cy="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C9524051-38BE-4BFA-B40C-CA05C11F79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81" y="98488"/>
            <a:ext cx="1607414" cy="185560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D0632C8-9A47-4BFA-91E5-EC84B8610436}"/>
              </a:ext>
            </a:extLst>
          </p:cNvPr>
          <p:cNvSpPr txBox="1"/>
          <p:nvPr/>
        </p:nvSpPr>
        <p:spPr>
          <a:xfrm>
            <a:off x="2953546" y="1828800"/>
            <a:ext cx="9051773" cy="4385733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Ggplot2 uses themes to alter the appearance of practically any aspect of the plot itself (labels, fonts, background panel, </a:t>
            </a:r>
            <a:r>
              <a:rPr lang="en-CA" sz="2400" dirty="0" err="1"/>
              <a:t>etc</a:t>
            </a:r>
            <a:r>
              <a:rPr lang="en-CA" sz="2400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A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There are a few nice defaults, but you might want to create your own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A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This is done using the theme function which is added as another layer to your </a:t>
            </a:r>
            <a:r>
              <a:rPr lang="en-CA" sz="2400" dirty="0" err="1"/>
              <a:t>ggplot</a:t>
            </a:r>
            <a:endParaRPr lang="en-CA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A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Themes can be saved for later use!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A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A" sz="24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B7C5D28-3BE1-4E7B-8258-4DDE4500F6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388" y="1485473"/>
            <a:ext cx="1600881" cy="1855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0241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E23DC-3915-4B5D-B66F-E0FCB0FDA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2973" y="643467"/>
            <a:ext cx="7652206" cy="1185333"/>
          </a:xfrm>
        </p:spPr>
        <p:txBody>
          <a:bodyPr anchor="t">
            <a:normAutofit/>
          </a:bodyPr>
          <a:lstStyle/>
          <a:p>
            <a:r>
              <a:rPr lang="en-CA" sz="3600" b="1" dirty="0"/>
              <a:t>Functions - template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BC3D062-BC64-4565-B4BA-0A496EA3F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" y="0"/>
            <a:ext cx="2766863" cy="6858000"/>
          </a:xfrm>
          <a:prstGeom prst="rect">
            <a:avLst/>
          </a:prstGeom>
          <a:solidFill>
            <a:srgbClr val="363D46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CCD453E-15C8-4D07-89C9-8E4F69E46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930798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22E3983-091A-4CCE-B772-9E6372F65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-680925" y="3429000"/>
            <a:ext cx="6858000" cy="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D0632C8-9A47-4BFA-91E5-EC84B8610436}"/>
              </a:ext>
            </a:extLst>
          </p:cNvPr>
          <p:cNvSpPr txBox="1"/>
          <p:nvPr/>
        </p:nvSpPr>
        <p:spPr>
          <a:xfrm>
            <a:off x="2953546" y="1828799"/>
            <a:ext cx="9051773" cy="4385733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To create functions within R we can follow a template like this:</a:t>
            </a:r>
            <a:br>
              <a:rPr lang="en-CA" sz="2400" dirty="0"/>
            </a:br>
            <a:br>
              <a:rPr lang="en-CA" sz="2400" dirty="0"/>
            </a:br>
            <a:r>
              <a:rPr lang="en-CA" sz="2400" dirty="0"/>
              <a:t>&gt; </a:t>
            </a:r>
            <a:r>
              <a:rPr lang="en-CA" sz="2400" dirty="0" err="1"/>
              <a:t>function_name</a:t>
            </a:r>
            <a:r>
              <a:rPr lang="en-CA" sz="2400" dirty="0"/>
              <a:t> &lt;- function(argument_1, …) {</a:t>
            </a:r>
            <a:br>
              <a:rPr lang="en-CA" sz="2400" dirty="0"/>
            </a:br>
            <a:r>
              <a:rPr lang="en-CA" sz="2400" dirty="0"/>
              <a:t>		# R code</a:t>
            </a:r>
            <a:br>
              <a:rPr lang="en-CA" sz="2400" dirty="0"/>
            </a:br>
            <a:r>
              <a:rPr lang="en-CA" sz="2400" dirty="0"/>
              <a:t>		return(result)</a:t>
            </a:r>
            <a:br>
              <a:rPr lang="en-CA" sz="2400" dirty="0"/>
            </a:br>
            <a:r>
              <a:rPr lang="en-CA" sz="2400" dirty="0"/>
              <a:t> }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A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Function components: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CA" sz="2400" dirty="0"/>
              <a:t>Name, arguments, body, return value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064DD03-31F0-447C-AAB8-6C375B8366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81" y="403527"/>
            <a:ext cx="1607414" cy="1245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8976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E23DC-3915-4B5D-B66F-E0FCB0FDA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2973" y="643467"/>
            <a:ext cx="7652206" cy="1185333"/>
          </a:xfrm>
        </p:spPr>
        <p:txBody>
          <a:bodyPr anchor="t">
            <a:normAutofit/>
          </a:bodyPr>
          <a:lstStyle/>
          <a:p>
            <a:r>
              <a:rPr lang="en-CA" sz="3600" b="1" dirty="0" err="1"/>
              <a:t>Tidyverse</a:t>
            </a:r>
            <a:r>
              <a:rPr lang="en-CA" sz="3600" b="1" dirty="0"/>
              <a:t> – themes examples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BC3D062-BC64-4565-B4BA-0A496EA3F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" y="0"/>
            <a:ext cx="2766863" cy="6858000"/>
          </a:xfrm>
          <a:prstGeom prst="rect">
            <a:avLst/>
          </a:prstGeom>
          <a:solidFill>
            <a:srgbClr val="363D46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CCD453E-15C8-4D07-89C9-8E4F69E46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930798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22E3983-091A-4CCE-B772-9E6372F65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-680925" y="3429000"/>
            <a:ext cx="6858000" cy="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C9524051-38BE-4BFA-B40C-CA05C11F79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81" y="98488"/>
            <a:ext cx="1607414" cy="185560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D0632C8-9A47-4BFA-91E5-EC84B8610436}"/>
              </a:ext>
            </a:extLst>
          </p:cNvPr>
          <p:cNvSpPr txBox="1"/>
          <p:nvPr/>
        </p:nvSpPr>
        <p:spPr>
          <a:xfrm>
            <a:off x="2953546" y="1828800"/>
            <a:ext cx="9051773" cy="4385733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&gt; </a:t>
            </a:r>
            <a:r>
              <a:rPr lang="en-CA" sz="2400" dirty="0" err="1"/>
              <a:t>ggplot</a:t>
            </a:r>
            <a:r>
              <a:rPr lang="en-CA" sz="2400" dirty="0"/>
              <a:t>(data = </a:t>
            </a:r>
            <a:r>
              <a:rPr lang="en-CA" sz="2400" dirty="0" err="1"/>
              <a:t>superhero_dat</a:t>
            </a:r>
            <a:r>
              <a:rPr lang="en-CA" sz="2400" dirty="0"/>
              <a:t>, </a:t>
            </a:r>
            <a:r>
              <a:rPr lang="en-CA" sz="2400" dirty="0" err="1"/>
              <a:t>aes</a:t>
            </a:r>
            <a:r>
              <a:rPr lang="en-CA" sz="2400" dirty="0"/>
              <a:t>(x = Weight,  y = 				Height)) +</a:t>
            </a:r>
            <a:br>
              <a:rPr lang="en-CA" sz="2400" dirty="0"/>
            </a:br>
            <a:r>
              <a:rPr lang="en-CA" sz="2400" dirty="0"/>
              <a:t>		</a:t>
            </a:r>
            <a:r>
              <a:rPr lang="en-CA" sz="2400" dirty="0" err="1"/>
              <a:t>geom_point</a:t>
            </a:r>
            <a:r>
              <a:rPr lang="en-CA" sz="2400" dirty="0"/>
              <a:t>() +</a:t>
            </a:r>
            <a:br>
              <a:rPr lang="en-CA" sz="2400" dirty="0"/>
            </a:br>
            <a:r>
              <a:rPr lang="en-CA" sz="2400" dirty="0"/>
              <a:t>		</a:t>
            </a:r>
            <a:r>
              <a:rPr lang="en-CA" sz="2400" dirty="0" err="1"/>
              <a:t>theme_bw</a:t>
            </a:r>
            <a:r>
              <a:rPr lang="en-CA" sz="2400" dirty="0"/>
              <a:t>()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A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&gt; </a:t>
            </a:r>
            <a:r>
              <a:rPr lang="en-CA" sz="2400" dirty="0" err="1"/>
              <a:t>ggplot</a:t>
            </a:r>
            <a:r>
              <a:rPr lang="en-CA" sz="2400" dirty="0"/>
              <a:t>(data = </a:t>
            </a:r>
            <a:r>
              <a:rPr lang="en-CA" sz="2400" dirty="0" err="1"/>
              <a:t>superhero_dat</a:t>
            </a:r>
            <a:r>
              <a:rPr lang="en-CA" sz="2400" dirty="0"/>
              <a:t>, </a:t>
            </a:r>
            <a:r>
              <a:rPr lang="en-CA" sz="2400" dirty="0" err="1"/>
              <a:t>aes</a:t>
            </a:r>
            <a:r>
              <a:rPr lang="en-CA" sz="2400" dirty="0"/>
              <a:t>(x = Weight,  y = 				Height)) +</a:t>
            </a:r>
            <a:br>
              <a:rPr lang="en-CA" sz="2400" dirty="0"/>
            </a:br>
            <a:r>
              <a:rPr lang="en-CA" sz="2400" dirty="0"/>
              <a:t>		</a:t>
            </a:r>
            <a:r>
              <a:rPr lang="en-CA" sz="2400" dirty="0" err="1"/>
              <a:t>geom_point</a:t>
            </a:r>
            <a:r>
              <a:rPr lang="en-CA" sz="2400" dirty="0"/>
              <a:t>() +</a:t>
            </a:r>
            <a:br>
              <a:rPr lang="en-CA" sz="2400" dirty="0"/>
            </a:br>
            <a:r>
              <a:rPr lang="en-CA" sz="2400" dirty="0"/>
              <a:t>		theme(</a:t>
            </a:r>
            <a:r>
              <a:rPr lang="en-CA" sz="2400" dirty="0" err="1"/>
              <a:t>plot.title</a:t>
            </a:r>
            <a:r>
              <a:rPr lang="en-CA" sz="2400" dirty="0"/>
              <a:t> = </a:t>
            </a:r>
            <a:r>
              <a:rPr lang="en-CA" sz="2400" dirty="0" err="1"/>
              <a:t>element_text</a:t>
            </a:r>
            <a:r>
              <a:rPr lang="en-CA" sz="2400" dirty="0"/>
              <a:t>(face = “bold”,</a:t>
            </a:r>
            <a:br>
              <a:rPr lang="en-CA" sz="2400" dirty="0"/>
            </a:br>
            <a:r>
              <a:rPr lang="en-CA" sz="2400" dirty="0"/>
              <a:t>												</a:t>
            </a:r>
            <a:r>
              <a:rPr lang="en-CA" sz="2400" dirty="0" err="1"/>
              <a:t>hjust</a:t>
            </a:r>
            <a:r>
              <a:rPr lang="en-CA" sz="2400" dirty="0"/>
              <a:t> = .5))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A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CA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A" sz="24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B7C5D28-3BE1-4E7B-8258-4DDE4500F6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388" y="1485473"/>
            <a:ext cx="1600881" cy="1855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6811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E23DC-3915-4B5D-B66F-E0FCB0FDA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2973" y="643467"/>
            <a:ext cx="7652206" cy="1185333"/>
          </a:xfrm>
        </p:spPr>
        <p:txBody>
          <a:bodyPr anchor="t">
            <a:normAutofit/>
          </a:bodyPr>
          <a:lstStyle/>
          <a:p>
            <a:r>
              <a:rPr lang="en-CA" sz="3600" b="1" dirty="0" err="1"/>
              <a:t>Tidyverse</a:t>
            </a:r>
            <a:r>
              <a:rPr lang="en-CA" sz="3600" b="1" dirty="0"/>
              <a:t> – saving plots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BC3D062-BC64-4565-B4BA-0A496EA3F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" y="0"/>
            <a:ext cx="2766863" cy="6858000"/>
          </a:xfrm>
          <a:prstGeom prst="rect">
            <a:avLst/>
          </a:prstGeom>
          <a:solidFill>
            <a:srgbClr val="363D46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CCD453E-15C8-4D07-89C9-8E4F69E46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930798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22E3983-091A-4CCE-B772-9E6372F65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-680925" y="3429000"/>
            <a:ext cx="6858000" cy="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C9524051-38BE-4BFA-B40C-CA05C11F79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81" y="98488"/>
            <a:ext cx="1607414" cy="185560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D0632C8-9A47-4BFA-91E5-EC84B8610436}"/>
              </a:ext>
            </a:extLst>
          </p:cNvPr>
          <p:cNvSpPr txBox="1"/>
          <p:nvPr/>
        </p:nvSpPr>
        <p:spPr>
          <a:xfrm>
            <a:off x="2953546" y="1828800"/>
            <a:ext cx="9051773" cy="4385733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Any plot we create using ggplot2 can be saved within R as an object by using the assignment operator</a:t>
            </a:r>
            <a:br>
              <a:rPr lang="en-CA" sz="2400" dirty="0"/>
            </a:br>
            <a:r>
              <a:rPr lang="en-CA" sz="2400" dirty="0"/>
              <a:t>&gt; </a:t>
            </a:r>
            <a:r>
              <a:rPr lang="en-CA" sz="2400" dirty="0" err="1"/>
              <a:t>superhero_height_hist</a:t>
            </a:r>
            <a:r>
              <a:rPr lang="en-CA" sz="2400" dirty="0"/>
              <a:t> &lt;- </a:t>
            </a:r>
            <a:r>
              <a:rPr lang="en-CA" sz="2400" dirty="0" err="1"/>
              <a:t>ggplot</a:t>
            </a:r>
            <a:r>
              <a:rPr lang="en-CA" sz="2400" dirty="0"/>
              <a:t>(…)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CA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Once we have created a </a:t>
            </a:r>
            <a:r>
              <a:rPr lang="en-CA" sz="2400" dirty="0" err="1"/>
              <a:t>ggplot</a:t>
            </a:r>
            <a:r>
              <a:rPr lang="en-CA" sz="2400" dirty="0"/>
              <a:t> object we can easily add additional layers using the “+” operator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CA" sz="2400" dirty="0" err="1"/>
              <a:t>superhero_height_hist</a:t>
            </a:r>
            <a:r>
              <a:rPr lang="en-CA" sz="2400" dirty="0"/>
              <a:t> &lt;- </a:t>
            </a:r>
            <a:r>
              <a:rPr lang="en-CA" sz="2400" dirty="0" err="1"/>
              <a:t>superhero_height_hist</a:t>
            </a:r>
            <a:r>
              <a:rPr lang="en-CA" sz="2400" dirty="0"/>
              <a:t> +</a:t>
            </a:r>
            <a:br>
              <a:rPr lang="en-CA" sz="2400" dirty="0"/>
            </a:br>
            <a:r>
              <a:rPr lang="en-CA" sz="2400" dirty="0"/>
              <a:t>		</a:t>
            </a:r>
            <a:r>
              <a:rPr lang="en-CA" sz="2400" dirty="0" err="1"/>
              <a:t>geom</a:t>
            </a:r>
            <a:r>
              <a:rPr lang="en-CA" sz="2400" dirty="0"/>
              <a:t>_*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B7C5D28-3BE1-4E7B-8258-4DDE4500F6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388" y="1485473"/>
            <a:ext cx="1600881" cy="1855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339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E23DC-3915-4B5D-B66F-E0FCB0FDA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2973" y="643467"/>
            <a:ext cx="7652206" cy="1185333"/>
          </a:xfrm>
        </p:spPr>
        <p:txBody>
          <a:bodyPr anchor="t">
            <a:normAutofit/>
          </a:bodyPr>
          <a:lstStyle/>
          <a:p>
            <a:r>
              <a:rPr lang="en-CA" sz="3600" b="1" dirty="0" err="1"/>
              <a:t>Tidyverse</a:t>
            </a:r>
            <a:r>
              <a:rPr lang="en-CA" sz="3600" b="1" dirty="0"/>
              <a:t> – saving plots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BC3D062-BC64-4565-B4BA-0A496EA3F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" y="0"/>
            <a:ext cx="2766863" cy="6858000"/>
          </a:xfrm>
          <a:prstGeom prst="rect">
            <a:avLst/>
          </a:prstGeom>
          <a:solidFill>
            <a:srgbClr val="363D46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CCD453E-15C8-4D07-89C9-8E4F69E46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930798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22E3983-091A-4CCE-B772-9E6372F65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-680925" y="3429000"/>
            <a:ext cx="6858000" cy="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C9524051-38BE-4BFA-B40C-CA05C11F79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81" y="98488"/>
            <a:ext cx="1607414" cy="185560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D0632C8-9A47-4BFA-91E5-EC84B8610436}"/>
              </a:ext>
            </a:extLst>
          </p:cNvPr>
          <p:cNvSpPr txBox="1"/>
          <p:nvPr/>
        </p:nvSpPr>
        <p:spPr>
          <a:xfrm>
            <a:off x="2953546" y="1828800"/>
            <a:ext cx="9051773" cy="4385733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I recommend creating a subdirectory to make it easy to find your plots (do this manually within your R project directory)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A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We can export a </a:t>
            </a:r>
            <a:r>
              <a:rPr lang="en-CA" sz="2400" dirty="0" err="1"/>
              <a:t>ggplot</a:t>
            </a:r>
            <a:r>
              <a:rPr lang="en-CA" sz="2400" dirty="0"/>
              <a:t> using the </a:t>
            </a:r>
            <a:r>
              <a:rPr lang="en-CA" sz="2400" dirty="0" err="1"/>
              <a:t>ggsave</a:t>
            </a:r>
            <a:r>
              <a:rPr lang="en-CA" sz="2400" dirty="0"/>
              <a:t>() function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CA" sz="2400" dirty="0"/>
              <a:t>&gt;</a:t>
            </a:r>
            <a:r>
              <a:rPr lang="en-CA" sz="2400" dirty="0" err="1"/>
              <a:t>ggsave</a:t>
            </a:r>
            <a:r>
              <a:rPr lang="en-CA" sz="2400" dirty="0"/>
              <a:t>(filename = “plots/Hist.jpeg”,</a:t>
            </a:r>
            <a:br>
              <a:rPr lang="en-CA" sz="2400" dirty="0"/>
            </a:br>
            <a:r>
              <a:rPr lang="en-CA" sz="2400" dirty="0"/>
              <a:t>				plot = </a:t>
            </a:r>
            <a:r>
              <a:rPr lang="en-CA" sz="2400" dirty="0" err="1"/>
              <a:t>superhero_height_hist</a:t>
            </a:r>
            <a:r>
              <a:rPr lang="en-CA" sz="2400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A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The </a:t>
            </a:r>
            <a:r>
              <a:rPr lang="en-CA" sz="2400" dirty="0" err="1"/>
              <a:t>ggsave</a:t>
            </a:r>
            <a:r>
              <a:rPr lang="en-CA" sz="2400" dirty="0"/>
              <a:t>() function let’s you specify the units, dimensions, resolution, image type, and many other aspects of the plot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B7C5D28-3BE1-4E7B-8258-4DDE4500F6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388" y="1485473"/>
            <a:ext cx="1600881" cy="1855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2782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E23DC-3915-4B5D-B66F-E0FCB0FDA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2973" y="643467"/>
            <a:ext cx="7652206" cy="1185333"/>
          </a:xfrm>
        </p:spPr>
        <p:txBody>
          <a:bodyPr anchor="t">
            <a:normAutofit/>
          </a:bodyPr>
          <a:lstStyle/>
          <a:p>
            <a:r>
              <a:rPr lang="en-CA" sz="3600" b="1" dirty="0"/>
              <a:t>Choosing appropriate plots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BC3D062-BC64-4565-B4BA-0A496EA3F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" y="0"/>
            <a:ext cx="2766863" cy="6858000"/>
          </a:xfrm>
          <a:prstGeom prst="rect">
            <a:avLst/>
          </a:prstGeom>
          <a:solidFill>
            <a:srgbClr val="363D46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CCD453E-15C8-4D07-89C9-8E4F69E46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930798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22E3983-091A-4CCE-B772-9E6372F65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-680925" y="3429000"/>
            <a:ext cx="6858000" cy="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C9524051-38BE-4BFA-B40C-CA05C11F79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81" y="98488"/>
            <a:ext cx="1607414" cy="185560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D0632C8-9A47-4BFA-91E5-EC84B8610436}"/>
              </a:ext>
            </a:extLst>
          </p:cNvPr>
          <p:cNvSpPr txBox="1"/>
          <p:nvPr/>
        </p:nvSpPr>
        <p:spPr>
          <a:xfrm>
            <a:off x="2953546" y="1828800"/>
            <a:ext cx="9051773" cy="4385733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This is a fantastic resource to help you choose which plots to create to explore your data or tell a story with your data!</a:t>
            </a:r>
            <a:br>
              <a:rPr lang="en-CA" sz="2400" dirty="0"/>
            </a:br>
            <a:br>
              <a:rPr lang="en-CA" sz="2400" dirty="0"/>
            </a:br>
            <a:r>
              <a:rPr lang="en-CA" sz="2400" dirty="0"/>
              <a:t>https://www.data-to-viz.com/</a:t>
            </a:r>
          </a:p>
        </p:txBody>
      </p:sp>
    </p:spTree>
    <p:extLst>
      <p:ext uri="{BB962C8B-B14F-4D97-AF65-F5344CB8AC3E}">
        <p14:creationId xmlns:p14="http://schemas.microsoft.com/office/powerpoint/2010/main" val="38469123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E23DC-3915-4B5D-B66F-E0FCB0FDA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2973" y="643467"/>
            <a:ext cx="7652206" cy="1185333"/>
          </a:xfrm>
        </p:spPr>
        <p:txBody>
          <a:bodyPr anchor="t">
            <a:normAutofit/>
          </a:bodyPr>
          <a:lstStyle/>
          <a:p>
            <a:r>
              <a:rPr lang="en-CA" sz="3600" b="1" dirty="0"/>
              <a:t>Extra topics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BC3D062-BC64-4565-B4BA-0A496EA3F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" y="0"/>
            <a:ext cx="2766863" cy="6858000"/>
          </a:xfrm>
          <a:prstGeom prst="rect">
            <a:avLst/>
          </a:prstGeom>
          <a:solidFill>
            <a:srgbClr val="363D46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CCD453E-15C8-4D07-89C9-8E4F69E46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930798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22E3983-091A-4CCE-B772-9E6372F65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-680925" y="3429000"/>
            <a:ext cx="6858000" cy="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C9524051-38BE-4BFA-B40C-CA05C11F79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81" y="98488"/>
            <a:ext cx="1607414" cy="185560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D0632C8-9A47-4BFA-91E5-EC84B8610436}"/>
              </a:ext>
            </a:extLst>
          </p:cNvPr>
          <p:cNvSpPr txBox="1"/>
          <p:nvPr/>
        </p:nvSpPr>
        <p:spPr>
          <a:xfrm>
            <a:off x="2953546" y="1828800"/>
            <a:ext cx="9051773" cy="4385733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 err="1"/>
              <a:t>gghighlight</a:t>
            </a:r>
            <a:br>
              <a:rPr lang="en-CA" sz="2400" dirty="0"/>
            </a:br>
            <a:endParaRPr lang="en-CA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 err="1"/>
              <a:t>addins</a:t>
            </a:r>
            <a:r>
              <a:rPr lang="en-CA" sz="2400" dirty="0"/>
              <a:t> </a:t>
            </a:r>
            <a:r>
              <a:rPr lang="en-CA" sz="2400"/>
              <a:t>for ggplot2</a:t>
            </a:r>
            <a:br>
              <a:rPr lang="en-CA" sz="2400"/>
            </a:br>
            <a:endParaRPr lang="en-CA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 err="1"/>
              <a:t>Rmarkdown</a:t>
            </a:r>
            <a:endParaRPr lang="en-CA" sz="2400" dirty="0"/>
          </a:p>
        </p:txBody>
      </p:sp>
    </p:spTree>
    <p:extLst>
      <p:ext uri="{BB962C8B-B14F-4D97-AF65-F5344CB8AC3E}">
        <p14:creationId xmlns:p14="http://schemas.microsoft.com/office/powerpoint/2010/main" val="4358676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E23DC-3915-4B5D-B66F-E0FCB0FDA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2973" y="643467"/>
            <a:ext cx="7652206" cy="1185333"/>
          </a:xfrm>
        </p:spPr>
        <p:txBody>
          <a:bodyPr anchor="t">
            <a:normAutofit/>
          </a:bodyPr>
          <a:lstStyle/>
          <a:p>
            <a:r>
              <a:rPr lang="en-CA" sz="3600" b="1" dirty="0" err="1"/>
              <a:t>Tidyverse</a:t>
            </a:r>
            <a:r>
              <a:rPr lang="en-CA" sz="3600" b="1" dirty="0"/>
              <a:t> – scratching the surface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BC3D062-BC64-4565-B4BA-0A496EA3F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" y="0"/>
            <a:ext cx="2766863" cy="6858000"/>
          </a:xfrm>
          <a:prstGeom prst="rect">
            <a:avLst/>
          </a:prstGeom>
          <a:solidFill>
            <a:srgbClr val="363D46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CCD453E-15C8-4D07-89C9-8E4F69E46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930798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22E3983-091A-4CCE-B772-9E6372F65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-680925" y="3429000"/>
            <a:ext cx="6858000" cy="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C9524051-38BE-4BFA-B40C-CA05C11F79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81" y="98488"/>
            <a:ext cx="1607414" cy="185560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D0632C8-9A47-4BFA-91E5-EC84B8610436}"/>
              </a:ext>
            </a:extLst>
          </p:cNvPr>
          <p:cNvSpPr txBox="1"/>
          <p:nvPr/>
        </p:nvSpPr>
        <p:spPr>
          <a:xfrm>
            <a:off x="2953546" y="1828800"/>
            <a:ext cx="9051773" cy="4385733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So we have covered many, many, many topics, but we have only scratched the surface of using R and the </a:t>
            </a:r>
            <a:r>
              <a:rPr lang="en-CA" sz="2400" dirty="0" err="1"/>
              <a:t>tidyverse</a:t>
            </a:r>
            <a:r>
              <a:rPr lang="en-CA" sz="2400" dirty="0"/>
              <a:t> collection of packages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A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Feedback?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A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A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A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Thank you for participating!!!</a:t>
            </a:r>
          </a:p>
        </p:txBody>
      </p:sp>
    </p:spTree>
    <p:extLst>
      <p:ext uri="{BB962C8B-B14F-4D97-AF65-F5344CB8AC3E}">
        <p14:creationId xmlns:p14="http://schemas.microsoft.com/office/powerpoint/2010/main" val="12565909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E23DC-3915-4B5D-B66F-E0FCB0FDA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2973" y="643467"/>
            <a:ext cx="7652206" cy="1185333"/>
          </a:xfrm>
        </p:spPr>
        <p:txBody>
          <a:bodyPr anchor="t">
            <a:normAutofit/>
          </a:bodyPr>
          <a:lstStyle/>
          <a:p>
            <a:r>
              <a:rPr lang="en-CA" sz="3600" b="1" dirty="0"/>
              <a:t>Functions - template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BC3D062-BC64-4565-B4BA-0A496EA3F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" y="0"/>
            <a:ext cx="2766863" cy="6858000"/>
          </a:xfrm>
          <a:prstGeom prst="rect">
            <a:avLst/>
          </a:prstGeom>
          <a:solidFill>
            <a:srgbClr val="363D46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CCD453E-15C8-4D07-89C9-8E4F69E46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930798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22E3983-091A-4CCE-B772-9E6372F65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-680925" y="3429000"/>
            <a:ext cx="6858000" cy="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D0632C8-9A47-4BFA-91E5-EC84B8610436}"/>
              </a:ext>
            </a:extLst>
          </p:cNvPr>
          <p:cNvSpPr txBox="1"/>
          <p:nvPr/>
        </p:nvSpPr>
        <p:spPr>
          <a:xfrm>
            <a:off x="2953546" y="1828799"/>
            <a:ext cx="9051773" cy="4385733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Function names should be verbs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CA" sz="2400" dirty="0"/>
              <a:t>They should provide a good description of what the function does for us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CA" sz="2400" dirty="0"/>
              <a:t>e.g. </a:t>
            </a:r>
            <a:r>
              <a:rPr lang="en-CA" sz="2400" dirty="0" err="1"/>
              <a:t>get_mean</a:t>
            </a:r>
            <a:r>
              <a:rPr lang="en-CA" sz="2400" dirty="0"/>
              <a:t>()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CA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Function arguments should be nouns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CA" sz="2400" dirty="0"/>
              <a:t>Arguments are typically the </a:t>
            </a:r>
            <a:r>
              <a:rPr lang="en-CA" sz="2400" b="1" dirty="0"/>
              <a:t>data</a:t>
            </a:r>
            <a:r>
              <a:rPr lang="en-CA" sz="2400" dirty="0"/>
              <a:t> we want to perform some action upon or </a:t>
            </a:r>
            <a:r>
              <a:rPr lang="en-CA" sz="2400" b="1" dirty="0"/>
              <a:t>details</a:t>
            </a:r>
            <a:r>
              <a:rPr lang="en-CA" sz="2400" dirty="0"/>
              <a:t> that alter how the action is performed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CA" sz="2400" dirty="0"/>
              <a:t>e.g. data, </a:t>
            </a:r>
            <a:r>
              <a:rPr lang="en-CA" sz="2400" dirty="0" err="1"/>
              <a:t>conf.level</a:t>
            </a:r>
            <a:r>
              <a:rPr lang="en-CA" sz="2400" dirty="0"/>
              <a:t>, na.rm, </a:t>
            </a:r>
            <a:r>
              <a:rPr lang="en-CA" sz="2400" dirty="0" err="1"/>
              <a:t>etc</a:t>
            </a:r>
            <a:endParaRPr lang="en-CA" sz="2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35A89FC-C991-4F25-917C-6CAC570204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81" y="403527"/>
            <a:ext cx="1607414" cy="1245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6074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E23DC-3915-4B5D-B66F-E0FCB0FDA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2973" y="643467"/>
            <a:ext cx="7652206" cy="1185333"/>
          </a:xfrm>
        </p:spPr>
        <p:txBody>
          <a:bodyPr anchor="t">
            <a:normAutofit/>
          </a:bodyPr>
          <a:lstStyle/>
          <a:p>
            <a:r>
              <a:rPr lang="en-CA" sz="3600" b="1" dirty="0"/>
              <a:t>Functions - example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BC3D062-BC64-4565-B4BA-0A496EA3F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" y="0"/>
            <a:ext cx="2766863" cy="6858000"/>
          </a:xfrm>
          <a:prstGeom prst="rect">
            <a:avLst/>
          </a:prstGeom>
          <a:solidFill>
            <a:srgbClr val="363D46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CCD453E-15C8-4D07-89C9-8E4F69E46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930798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22E3983-091A-4CCE-B772-9E6372F65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-680925" y="3429000"/>
            <a:ext cx="6858000" cy="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D0632C8-9A47-4BFA-91E5-EC84B8610436}"/>
              </a:ext>
            </a:extLst>
          </p:cNvPr>
          <p:cNvSpPr txBox="1"/>
          <p:nvPr/>
        </p:nvSpPr>
        <p:spPr>
          <a:xfrm>
            <a:off x="2953546" y="1828799"/>
            <a:ext cx="9051773" cy="4385733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&gt; </a:t>
            </a:r>
            <a:r>
              <a:rPr lang="en-CA" sz="2400" dirty="0" err="1"/>
              <a:t>get_mean</a:t>
            </a:r>
            <a:r>
              <a:rPr lang="en-CA" sz="2400" dirty="0"/>
              <a:t> &lt;- function(</a:t>
            </a:r>
            <a:r>
              <a:rPr lang="en-CA" sz="2400" dirty="0" err="1"/>
              <a:t>num_vec</a:t>
            </a:r>
            <a:r>
              <a:rPr lang="en-CA" sz="2400" dirty="0"/>
              <a:t>) {</a:t>
            </a:r>
            <a:br>
              <a:rPr lang="en-CA" sz="2400" dirty="0"/>
            </a:br>
            <a:r>
              <a:rPr lang="en-CA" sz="2400" dirty="0"/>
              <a:t>			# calculate the mean of a vector</a:t>
            </a:r>
            <a:br>
              <a:rPr lang="en-CA" sz="2400" dirty="0"/>
            </a:br>
            <a:r>
              <a:rPr lang="en-CA" sz="2400" dirty="0"/>
              <a:t>			sum(</a:t>
            </a:r>
            <a:r>
              <a:rPr lang="en-CA" sz="2400" dirty="0" err="1"/>
              <a:t>num_vec</a:t>
            </a:r>
            <a:r>
              <a:rPr lang="en-CA" sz="2400" dirty="0"/>
              <a:t>) / length(</a:t>
            </a:r>
            <a:r>
              <a:rPr lang="en-CA" sz="2400" dirty="0" err="1"/>
              <a:t>num_vec</a:t>
            </a:r>
            <a:r>
              <a:rPr lang="en-CA" sz="2400" dirty="0"/>
              <a:t>)</a:t>
            </a:r>
            <a:br>
              <a:rPr lang="en-CA" sz="2400" dirty="0"/>
            </a:br>
            <a:r>
              <a:rPr lang="en-CA" sz="2400" dirty="0"/>
              <a:t> }</a:t>
            </a:r>
            <a:br>
              <a:rPr lang="en-CA" sz="2400" dirty="0"/>
            </a:br>
            <a:endParaRPr lang="en-CA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The last statement evaluated inside the body of the function is the value/object that is returned by the function</a:t>
            </a:r>
            <a:br>
              <a:rPr lang="en-CA" sz="2400" dirty="0"/>
            </a:br>
            <a:endParaRPr lang="en-CA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You can also use the return() function to exit a function early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3CAA575-EAF2-4DCF-AFCC-8F9013544E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81" y="403527"/>
            <a:ext cx="1607414" cy="1245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8018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E23DC-3915-4B5D-B66F-E0FCB0FDA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2973" y="643467"/>
            <a:ext cx="7652206" cy="1185333"/>
          </a:xfrm>
        </p:spPr>
        <p:txBody>
          <a:bodyPr anchor="t">
            <a:normAutofit/>
          </a:bodyPr>
          <a:lstStyle/>
          <a:p>
            <a:r>
              <a:rPr lang="en-CA" sz="3600" b="1" dirty="0"/>
              <a:t>Better Functions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BC3D062-BC64-4565-B4BA-0A496EA3F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" y="0"/>
            <a:ext cx="2766863" cy="6858000"/>
          </a:xfrm>
          <a:prstGeom prst="rect">
            <a:avLst/>
          </a:prstGeom>
          <a:solidFill>
            <a:srgbClr val="363D46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CCD453E-15C8-4D07-89C9-8E4F69E46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930798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22E3983-091A-4CCE-B772-9E6372F65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-680925" y="3429000"/>
            <a:ext cx="6858000" cy="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D0632C8-9A47-4BFA-91E5-EC84B8610436}"/>
              </a:ext>
            </a:extLst>
          </p:cNvPr>
          <p:cNvSpPr txBox="1"/>
          <p:nvPr/>
        </p:nvSpPr>
        <p:spPr>
          <a:xfrm>
            <a:off x="2953546" y="1828799"/>
            <a:ext cx="9051773" cy="4385733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While all you NEED to create a function are the components we discussed already, there are other things to consider to make our functions better</a:t>
            </a:r>
            <a:br>
              <a:rPr lang="en-CA" sz="2400" dirty="0"/>
            </a:br>
            <a:endParaRPr lang="en-CA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Argument checking: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CA" sz="2400" dirty="0"/>
              <a:t>Explicitly check assumptions about arguments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A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Conditional execution: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CA" sz="2400" dirty="0"/>
              <a:t>We discussed last week about using conditional statements (i.e., the if() function) to change which chunks of code are executed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84E70C1-EF20-48F8-AD13-3FD6EFDE30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81" y="403527"/>
            <a:ext cx="1607414" cy="1245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5727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E23DC-3915-4B5D-B66F-E0FCB0FDA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2973" y="643467"/>
            <a:ext cx="7652206" cy="1185333"/>
          </a:xfrm>
        </p:spPr>
        <p:txBody>
          <a:bodyPr anchor="t">
            <a:normAutofit/>
          </a:bodyPr>
          <a:lstStyle/>
          <a:p>
            <a:r>
              <a:rPr lang="en-CA" sz="3600" b="1" dirty="0"/>
              <a:t>Better Functions -</a:t>
            </a:r>
            <a:br>
              <a:rPr lang="en-CA" sz="3600" b="1" dirty="0"/>
            </a:br>
            <a:r>
              <a:rPr lang="en-CA" sz="3600" b="1" dirty="0"/>
              <a:t>argument checking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BC3D062-BC64-4565-B4BA-0A496EA3F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" y="0"/>
            <a:ext cx="2766863" cy="6858000"/>
          </a:xfrm>
          <a:prstGeom prst="rect">
            <a:avLst/>
          </a:prstGeom>
          <a:solidFill>
            <a:srgbClr val="363D46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CCD453E-15C8-4D07-89C9-8E4F69E46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930798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22E3983-091A-4CCE-B772-9E6372F65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-680925" y="3429000"/>
            <a:ext cx="6858000" cy="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D0632C8-9A47-4BFA-91E5-EC84B8610436}"/>
              </a:ext>
            </a:extLst>
          </p:cNvPr>
          <p:cNvSpPr txBox="1"/>
          <p:nvPr/>
        </p:nvSpPr>
        <p:spPr>
          <a:xfrm>
            <a:off x="2953546" y="1828799"/>
            <a:ext cx="9051773" cy="4385733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Questions to ask when argument checking:</a:t>
            </a:r>
            <a:br>
              <a:rPr lang="en-CA" sz="2400" dirty="0"/>
            </a:br>
            <a:endParaRPr lang="en-CA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CA" sz="2400" dirty="0"/>
              <a:t>What happens if the wrong data type/structure is passed?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CA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CA" sz="2400" dirty="0"/>
              <a:t>What about missing data?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CA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CA" sz="2400" dirty="0"/>
              <a:t>What about vectors of length 0?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CA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CA" sz="2400" dirty="0"/>
              <a:t>Are there sensible defaults for some arguments?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0F35E9E-DEDE-4775-B47B-CC505CF0E7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81" y="403527"/>
            <a:ext cx="1607414" cy="1245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3885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E23DC-3915-4B5D-B66F-E0FCB0FDA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2973" y="643467"/>
            <a:ext cx="7652206" cy="1185333"/>
          </a:xfrm>
        </p:spPr>
        <p:txBody>
          <a:bodyPr anchor="t">
            <a:normAutofit/>
          </a:bodyPr>
          <a:lstStyle/>
          <a:p>
            <a:r>
              <a:rPr lang="en-CA" sz="3600" b="1" dirty="0"/>
              <a:t>Better Functions -</a:t>
            </a:r>
            <a:br>
              <a:rPr lang="en-CA" sz="3600" b="1" dirty="0"/>
            </a:br>
            <a:r>
              <a:rPr lang="en-CA" sz="3600" b="1" dirty="0"/>
              <a:t>argument checking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BC3D062-BC64-4565-B4BA-0A496EA3F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" y="0"/>
            <a:ext cx="2766863" cy="6858000"/>
          </a:xfrm>
          <a:prstGeom prst="rect">
            <a:avLst/>
          </a:prstGeom>
          <a:solidFill>
            <a:srgbClr val="363D46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CCD453E-15C8-4D07-89C9-8E4F69E46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930798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22E3983-091A-4CCE-B772-9E6372F65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-680925" y="3429000"/>
            <a:ext cx="6858000" cy="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D0632C8-9A47-4BFA-91E5-EC84B8610436}"/>
              </a:ext>
            </a:extLst>
          </p:cNvPr>
          <p:cNvSpPr txBox="1"/>
          <p:nvPr/>
        </p:nvSpPr>
        <p:spPr>
          <a:xfrm>
            <a:off x="2953546" y="1828799"/>
            <a:ext cx="9051773" cy="4385733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In our </a:t>
            </a:r>
            <a:r>
              <a:rPr lang="en-CA" sz="2400" dirty="0" err="1"/>
              <a:t>get_mean</a:t>
            </a:r>
            <a:r>
              <a:rPr lang="en-CA" sz="2400" dirty="0"/>
              <a:t>() example, let’s check out a few assumptions about our function argument:</a:t>
            </a:r>
            <a:br>
              <a:rPr lang="en-CA" sz="2400" dirty="0"/>
            </a:br>
            <a:r>
              <a:rPr lang="en-CA" sz="2400" dirty="0"/>
              <a:t>HINT: use the stop() function to is our own error message</a:t>
            </a:r>
            <a:br>
              <a:rPr lang="en-CA" sz="2400" dirty="0"/>
            </a:br>
            <a:endParaRPr lang="en-CA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CA" sz="2400" dirty="0" err="1"/>
              <a:t>num_vec</a:t>
            </a:r>
            <a:r>
              <a:rPr lang="en-CA" sz="2400" dirty="0"/>
              <a:t> is numeric (integer or double)</a:t>
            </a:r>
            <a:br>
              <a:rPr lang="en-CA" sz="2400" dirty="0"/>
            </a:br>
            <a:endParaRPr lang="en-CA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CA" sz="2400" dirty="0" err="1"/>
              <a:t>num_vec</a:t>
            </a:r>
            <a:r>
              <a:rPr lang="en-CA" sz="2400" dirty="0"/>
              <a:t> is a vector</a:t>
            </a:r>
            <a:br>
              <a:rPr lang="en-CA" sz="2400" dirty="0"/>
            </a:br>
            <a:endParaRPr lang="en-CA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CA" sz="2400" dirty="0"/>
              <a:t>The vector is not empty</a:t>
            </a:r>
            <a:br>
              <a:rPr lang="en-CA" sz="2400" dirty="0"/>
            </a:br>
            <a:endParaRPr lang="en-CA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CA" sz="2400" dirty="0"/>
              <a:t>There are no missing values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811C976-D8D8-4934-9F3F-F2307D650F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096" y="5805148"/>
            <a:ext cx="2332672" cy="81876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1DFFC64-3BCE-4CD1-9C55-57BE70E331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81" y="403527"/>
            <a:ext cx="1607414" cy="1245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7057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E23DC-3915-4B5D-B66F-E0FCB0FDA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2973" y="643467"/>
            <a:ext cx="7652206" cy="1185333"/>
          </a:xfrm>
        </p:spPr>
        <p:txBody>
          <a:bodyPr anchor="t">
            <a:normAutofit/>
          </a:bodyPr>
          <a:lstStyle/>
          <a:p>
            <a:r>
              <a:rPr lang="en-CA" sz="3600" b="1" dirty="0"/>
              <a:t>Data analysis Workflow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BC3D062-BC64-4565-B4BA-0A496EA3F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" y="0"/>
            <a:ext cx="2766863" cy="6858000"/>
          </a:xfrm>
          <a:prstGeom prst="rect">
            <a:avLst/>
          </a:prstGeom>
          <a:solidFill>
            <a:srgbClr val="363D46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CCD453E-15C8-4D07-89C9-8E4F69E46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930798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22E3983-091A-4CCE-B772-9E6372F65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-680925" y="3429000"/>
            <a:ext cx="6858000" cy="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7" name="Picture 6">
            <a:hlinkClick r:id="rId2"/>
            <a:extLst>
              <a:ext uri="{FF2B5EF4-FFF2-40B4-BE49-F238E27FC236}">
                <a16:creationId xmlns:a16="http://schemas.microsoft.com/office/drawing/2014/main" id="{0F3744CD-EB6B-42C2-9E99-5132AF1F87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571" y="182894"/>
            <a:ext cx="2033721" cy="305058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8E86EB2-E5F7-4797-96AD-6D695F4826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4553" y="2335235"/>
            <a:ext cx="8153414" cy="2996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35529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5572</TotalTime>
  <Words>1011</Words>
  <Application>Microsoft Office PowerPoint</Application>
  <PresentationFormat>Widescreen</PresentationFormat>
  <Paragraphs>191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8" baseType="lpstr">
      <vt:lpstr>Arial</vt:lpstr>
      <vt:lpstr>Century Gothic</vt:lpstr>
      <vt:lpstr>Mesh</vt:lpstr>
      <vt:lpstr>Welcome, to The</vt:lpstr>
      <vt:lpstr>functions</vt:lpstr>
      <vt:lpstr>Functions - template</vt:lpstr>
      <vt:lpstr>Functions - template</vt:lpstr>
      <vt:lpstr>Functions - example</vt:lpstr>
      <vt:lpstr>Better Functions</vt:lpstr>
      <vt:lpstr>Better Functions - argument checking</vt:lpstr>
      <vt:lpstr>Better Functions - argument checking</vt:lpstr>
      <vt:lpstr>Data analysis Workflow</vt:lpstr>
      <vt:lpstr>Data analysis Workflow - Wrangling</vt:lpstr>
      <vt:lpstr>Data analysis Workflow - visualise</vt:lpstr>
      <vt:lpstr>Tidyverse - visualisation</vt:lpstr>
      <vt:lpstr>Tidyverse – ggplot function</vt:lpstr>
      <vt:lpstr>Tidyverse – mapping aesthetics</vt:lpstr>
      <vt:lpstr>Tidyverse - example</vt:lpstr>
      <vt:lpstr>Tidyverse – geometric layers</vt:lpstr>
      <vt:lpstr>Tidyverse – geometric layers</vt:lpstr>
      <vt:lpstr>Tidyverse – geometric layers</vt:lpstr>
      <vt:lpstr>Tidyverse – scatterplot</vt:lpstr>
      <vt:lpstr>Tidyverse – scatterplot</vt:lpstr>
      <vt:lpstr>Tidyverse – trouble shooting</vt:lpstr>
      <vt:lpstr>Tidyverse – position adjustments</vt:lpstr>
      <vt:lpstr>Tidyverse – position adjustment functions</vt:lpstr>
      <vt:lpstr>Tidyverse – histogram</vt:lpstr>
      <vt:lpstr>Tidyverse – faceting</vt:lpstr>
      <vt:lpstr>Tidyverse – faceting</vt:lpstr>
      <vt:lpstr>Tidyverse – faceting example</vt:lpstr>
      <vt:lpstr>Tidyverse – labels</vt:lpstr>
      <vt:lpstr>Tidyverse – themes</vt:lpstr>
      <vt:lpstr>Tidyverse – themes examples</vt:lpstr>
      <vt:lpstr>Tidyverse – saving plots</vt:lpstr>
      <vt:lpstr>Tidyverse – saving plots</vt:lpstr>
      <vt:lpstr>Choosing appropriate plots</vt:lpstr>
      <vt:lpstr>Extra topics</vt:lpstr>
      <vt:lpstr>Tidyverse – scratching the surface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the Tidyverse!</dc:title>
  <dc:creator>Mark Adkins</dc:creator>
  <cp:lastModifiedBy>Mark Adkins</cp:lastModifiedBy>
  <cp:revision>187</cp:revision>
  <dcterms:created xsi:type="dcterms:W3CDTF">2018-08-16T01:36:29Z</dcterms:created>
  <dcterms:modified xsi:type="dcterms:W3CDTF">2019-05-23T17:44:15Z</dcterms:modified>
</cp:coreProperties>
</file>